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18288000" cy="10287000"/>
  <p:embeddedFontLst>
    <p:embeddedFont>
      <p:font typeface="AFUVIE+Abel-Regular,Bold"/>
      <p:regular r:id="rId56"/>
    </p:embeddedFont>
    <p:embeddedFont>
      <p:font typeface="BOUDFM+Inter-Regular"/>
      <p:regular r:id="rId57"/>
    </p:embeddedFont>
    <p:embeddedFont>
      <p:font typeface="JRMEMR+Arial-BoldMT"/>
      <p:regular r:id="rId58"/>
    </p:embeddedFont>
    <p:embeddedFont>
      <p:font typeface="GSPARE+Inter-Bold"/>
      <p:regular r:id="rId59"/>
    </p:embeddedFont>
    <p:embeddedFont>
      <p:font typeface="FBPFRI+ArialMT"/>
      <p:regular r:id="rId6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font" Target="fonts/font1.fntdata" /><Relationship Id="rId57" Type="http://schemas.openxmlformats.org/officeDocument/2006/relationships/font" Target="fonts/font2.fntdata" /><Relationship Id="rId58" Type="http://schemas.openxmlformats.org/officeDocument/2006/relationships/font" Target="fonts/font3.fntdata" /><Relationship Id="rId59" Type="http://schemas.openxmlformats.org/officeDocument/2006/relationships/font" Target="fonts/font4.fntdata" /><Relationship Id="rId6" Type="http://schemas.openxmlformats.org/officeDocument/2006/relationships/slide" Target="slides/slide1.xml" /><Relationship Id="rId60" Type="http://schemas.openxmlformats.org/officeDocument/2006/relationships/font" Target="fonts/font5.fntdata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docs.google.com/spreadsheets/d/1JHuSUS4_AZjpTStD2zve2_nnbLSd50XLWf6FdBNA8CI/copy" TargetMode="External" /><Relationship Id="rId3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" Target="slide36.xml" /><Relationship Id="rId11" Type="http://schemas.openxmlformats.org/officeDocument/2006/relationships/slide" Target="slide37.xml" /><Relationship Id="rId12" Type="http://schemas.openxmlformats.org/officeDocument/2006/relationships/slide" Target="slide43.xml" /><Relationship Id="rId2" Type="http://schemas.openxmlformats.org/officeDocument/2006/relationships/image" Target="../media/image3.png" /><Relationship Id="rId3" Type="http://schemas.openxmlformats.org/officeDocument/2006/relationships/hyperlink" Target="http://bit.ly/2Tynxth" TargetMode="External" /><Relationship Id="rId4" Type="http://schemas.openxmlformats.org/officeDocument/2006/relationships/hyperlink" Target="http://bit.ly/30B07Gq" TargetMode="External" /><Relationship Id="rId5" Type="http://schemas.openxmlformats.org/officeDocument/2006/relationships/hyperlink" Target="http://bit.ly/33VAFh3" TargetMode="External" /><Relationship Id="rId6" Type="http://schemas.openxmlformats.org/officeDocument/2006/relationships/slide" Target="slide33.xml" /><Relationship Id="rId7" Type="http://schemas.openxmlformats.org/officeDocument/2006/relationships/slide" Target="slide32.xml" /><Relationship Id="rId8" Type="http://schemas.openxmlformats.org/officeDocument/2006/relationships/slide" Target="slide34.xml" /><Relationship Id="rId9" Type="http://schemas.openxmlformats.org/officeDocument/2006/relationships/slide" Target="slide35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Relationship Id="rId3" Type="http://schemas.openxmlformats.org/officeDocument/2006/relationships/hyperlink" Target="http://bit.ly/2Tynxth" TargetMode="External" /><Relationship Id="rId4" Type="http://schemas.openxmlformats.org/officeDocument/2006/relationships/hyperlink" Target="http://bit.ly/2TyoMsr" TargetMode="External" /><Relationship Id="rId5" Type="http://schemas.openxmlformats.org/officeDocument/2006/relationships/hyperlink" Target="http://bit.ly/2TtBDfr" TargetMode="Externa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freepik.com/free-photo/close-up-organic-bag-with-fresh-vegetables_7447832.htm#position=2/?utm_source=slidesgo_template&amp;utm_medium=referral-link&amp;utm_campaign=sg_resources&amp;utm_content=freepik" TargetMode="External" /><Relationship Id="rId11" Type="http://schemas.openxmlformats.org/officeDocument/2006/relationships/hyperlink" Target="https://www.freepik.com/free-photo/close-up-two-people-stretching-outdoors_2523884.htm#position=2/?utm_source=slidesgo_template&amp;utm_medium=referral-link&amp;utm_campaign=sg_resources&amp;utm_content=freepik" TargetMode="External" /><Relationship Id="rId12" Type="http://schemas.openxmlformats.org/officeDocument/2006/relationships/hyperlink" Target="https://www.freepik.com/free-photo/young-man-working-office-with-colleague_2428217.htm/?utm_source=slidesgo_template&amp;utm_medium=referral-link&amp;utm_campaign=sg_resources&amp;utm_content=freepik" TargetMode="External" /><Relationship Id="rId2" Type="http://schemas.openxmlformats.org/officeDocument/2006/relationships/image" Target="../media/image33.png" /><Relationship Id="rId3" Type="http://schemas.openxmlformats.org/officeDocument/2006/relationships/hyperlink" Target="https://www.freepik.com/free-photo/low-angle-nurse-working_7533897.htm/?utm_source=slidesgo_template&amp;utm_medium=referral-link&amp;utm_campaign=sg_resources&amp;utm_content=freepik" TargetMode="External" /><Relationship Id="rId4" Type="http://schemas.openxmlformats.org/officeDocument/2006/relationships/hyperlink" Target="https://www.freepik.com/free-photo/best-female-friends-sitting-hill_7594012.htm/?utm_source=slidesgo_template&amp;utm_medium=referral-link&amp;utm_campaign=sg_resources&amp;utm_content=freepik" TargetMode="External" /><Relationship Id="rId5" Type="http://schemas.openxmlformats.org/officeDocument/2006/relationships/hyperlink" Target="https://www.freepik.com/free-photo/close-up-father-kissing-baby-dressed-yellow_6072467.htm#position=0/?utm_source=slidesgo_template&amp;utm_medium=referral-link&amp;utm_campaign=sg_resources&amp;utm_content=freepik" TargetMode="External" /><Relationship Id="rId6" Type="http://schemas.openxmlformats.org/officeDocument/2006/relationships/hyperlink" Target="https://www.freepik.com/free-photo/unrecognizable-man-having-video-conversation_2453527.htm/?utm_source=slidesgo_template&amp;utm_medium=referral-link&amp;utm_campaign=sg_resources&amp;utm_content=freepik" TargetMode="External" /><Relationship Id="rId7" Type="http://schemas.openxmlformats.org/officeDocument/2006/relationships/hyperlink" Target="https://www.freepik.com/free-photo/beggar-man-waiting-city-streets_7335258.htm/?utm_source=slidesgo_template&amp;utm_medium=referral-link&amp;utm_campaign=sg_resources&amp;utm_content=freepik" TargetMode="External" /><Relationship Id="rId8" Type="http://schemas.openxmlformats.org/officeDocument/2006/relationships/hyperlink" Target="https://www.freepik.com/free-photo/father-son-hugging-sky-background_2302262.htm/?utm_source=slidesgo_template&amp;utm_medium=referral-link&amp;utm_campaign=sg_resources&amp;utm_content=freepik" TargetMode="External" /><Relationship Id="rId9" Type="http://schemas.openxmlformats.org/officeDocument/2006/relationships/hyperlink" Target="https://www.freepik.com/free-photo/senior-man-talking-his-children-through-tablet_6598933.htm/?utm_source=slidesgo_template&amp;utm_medium=referral-link&amp;utm_campaign=sg_resources&amp;utm_content=freepik" TargetMode="Externa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freepik.com/free-photo/professional-man-with-glasses-medium-shot_5914107.htm/?utm_source=slidesgo_template&amp;utm_medium=referral-link&amp;utm_campaign=sg_resources&amp;utm_content=freepik" TargetMode="External" /><Relationship Id="rId11" Type="http://schemas.openxmlformats.org/officeDocument/2006/relationships/hyperlink" Target="https://www.freepik.com/free-photo/professional-working-woman-smiling_5914040.htm/?utm_source=slidesgo_template&amp;utm_medium=referral-link&amp;utm_campaign=sg_resources&amp;utm_content=freepik" TargetMode="External" /><Relationship Id="rId12" Type="http://schemas.openxmlformats.org/officeDocument/2006/relationships/hyperlink" Target="https://www.freepik.com/free-photo/high-angle-cute-dog_7010073.htm/?utm_source=slidesgo_template&amp;utm_medium=referral-link&amp;utm_campaign=sg_resources&amp;utm_content=freepik" TargetMode="External" /><Relationship Id="rId13" Type="http://schemas.openxmlformats.org/officeDocument/2006/relationships/hyperlink" Target="https://www.freepik.com/free-photo/woman-carrying-organic-vegetables_7447891.htm/?utm_source=slidesgo_template&amp;utm_medium=referral-link&amp;utm_campaign=sg_resources&amp;utm_content=freepik" TargetMode="External" /><Relationship Id="rId14" Type="http://schemas.openxmlformats.org/officeDocument/2006/relationships/hyperlink" Target="https://www.freepik.com/free-photo/man-doing-handstand-exercise-street_2554722.htm/?utm_source=slidesgo_template&amp;utm_medium=referral-link&amp;utm_campaign=sg_resources&amp;utm_content=freepik" TargetMode="External" /><Relationship Id="rId15" Type="http://schemas.openxmlformats.org/officeDocument/2006/relationships/hyperlink" Target="https://www.freepik.com/free-photo/homeless-man-sitting-streets_7335483.htm/?utm_source=slidesgo_template&amp;utm_medium=referral-link&amp;utm_campaign=sg_resources&amp;utm_content=freepik" TargetMode="External" /><Relationship Id="rId16" Type="http://schemas.openxmlformats.org/officeDocument/2006/relationships/hyperlink" Target="https://www.freepik.com/free-photo/woman-touching-tree-with-hand_4687727.htm/?utm_source=slidesgo_template&amp;utm_medium=referral-link&amp;utm_campaign=sg_resources&amp;utm_content=freepik" TargetMode="External" /><Relationship Id="rId17" Type="http://schemas.openxmlformats.org/officeDocument/2006/relationships/hyperlink" Target="https://www.freepik.com/free-photo/full-shot-woman-walking-with-dog_7553664.htm/?utm_source=slidesgo_template&amp;utm_medium=referral-link&amp;utm_campaign=sg_resources&amp;utm_content=freepik" TargetMode="External" /><Relationship Id="rId2" Type="http://schemas.openxmlformats.org/officeDocument/2006/relationships/image" Target="../media/image34.png" /><Relationship Id="rId3" Type="http://schemas.openxmlformats.org/officeDocument/2006/relationships/hyperlink" Target="https://www.freepik.com/free-photo/man-crossing-road-busy-street_3090317.htm/?utm_source=slidesgo_template&amp;utm_medium=referral-link&amp;utm_campaign=sg_resources&amp;utm_content=freepik" TargetMode="External" /><Relationship Id="rId4" Type="http://schemas.openxmlformats.org/officeDocument/2006/relationships/hyperlink" Target="https://www.freepik.com/free-photo/close-up-young-nurse-wearing-mask_7533208.htm/?utm_source=slidesgo_template&amp;utm_medium=referral-link&amp;utm_campaign=sg_resources&amp;utm_content=freepik" TargetMode="External" /><Relationship Id="rId5" Type="http://schemas.openxmlformats.org/officeDocument/2006/relationships/hyperlink" Target="https://www.freepik.com/free-photo/crosswalk-sunny-weather_4806545.htm/?utm_source=slidesgo_template&amp;utm_medium=referral-link&amp;utm_campaign=sg_resources&amp;utm_content=freepik" TargetMode="External" /><Relationship Id="rId6" Type="http://schemas.openxmlformats.org/officeDocument/2006/relationships/hyperlink" Target="https://www.freepik.com/free-photo/couple-hugging-with-lots-energy_1033433.htm/?utm_source=slidesgo_template&amp;utm_medium=referral-link&amp;utm_campaign=sg_resources&amp;utm_content=freepik" TargetMode="External" /><Relationship Id="rId7" Type="http://schemas.openxmlformats.org/officeDocument/2006/relationships/hyperlink" Target="https://www.freepik.com/free-photo/blurred-people-crossing-street_5180587.htm/?utm_source=slidesgo_template&amp;utm_medium=referral-link&amp;utm_campaign=sg_resources&amp;utm_content=freepik" TargetMode="External" /><Relationship Id="rId8" Type="http://schemas.openxmlformats.org/officeDocument/2006/relationships/hyperlink" Target="https://www.freepik.com/free-photo/close-up-father-hugging-his-baby_6072523.htm/?utm_source=slidesgo_template&amp;utm_medium=referral-link&amp;utm_campaign=sg_resources&amp;utm_content=freepik" TargetMode="External" /><Relationship Id="rId9" Type="http://schemas.openxmlformats.org/officeDocument/2006/relationships/hyperlink" Target="https://www.freepik.com/free-photo/man-working-desk_1370830.htm/?utm_source=slidesgo_template&amp;utm_medium=referral-link&amp;utm_campaign=sg_resources&amp;utm_content=freepik" TargetMode="Externa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Relationship Id="rId3" Type="http://schemas.openxmlformats.org/officeDocument/2006/relationships/hyperlink" Target="http://bit.ly/2PfT4lq" TargetMode="External" /><Relationship Id="rId4" Type="http://schemas.openxmlformats.org/officeDocument/2006/relationships/slide" Target="slide32.xml" /><Relationship Id="rId5" Type="http://schemas.openxmlformats.org/officeDocument/2006/relationships/hyperlink" Target="https://slidesgo.com/faqs" TargetMode="External" /><Relationship Id="rId6" Type="http://schemas.openxmlformats.org/officeDocument/2006/relationships/hyperlink" Target="https://slidesgo.com/slidesgo-school" TargetMode="Externa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Relationship Id="rId3" Type="http://schemas.openxmlformats.org/officeDocument/2006/relationships/hyperlink" Target="https://fonts.google.com/specimen/Abel" TargetMode="External" /><Relationship Id="rId4" Type="http://schemas.openxmlformats.org/officeDocument/2006/relationships/hyperlink" Target="https://fonts.google.com/specimen/Inter" TargetMode="Externa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Relationship Id="rId3" Type="http://schemas.openxmlformats.org/officeDocument/2006/relationships/hyperlink" Target="https://chrome.google.com/webstore/detail/flaticon-for-gsuit-gslide/haekgjfnhhdkgfgmldhfokhmfkgmciba" TargetMode="Externa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://bit.ly/2PfT4lq" TargetMode="External" /><Relationship Id="rId3" Type="http://schemas.openxmlformats.org/officeDocument/2006/relationships/image" Target="../media/image50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29988" y="1205218"/>
            <a:ext cx="4565753" cy="34168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0" marR="0">
              <a:lnSpc>
                <a:spcPts val="8841"/>
              </a:lnSpc>
              <a:spcBef>
                <a:spcPts val="0"/>
              </a:spcBef>
              <a:spcAft>
                <a:spcPts val="0"/>
              </a:spcAft>
            </a:pPr>
            <a:r>
              <a:rPr dirty="0" sz="7400">
                <a:solidFill>
                  <a:srgbClr val="000000"/>
                </a:solidFill>
                <a:latin typeface="AFUVIE+Abel-Regular,Bold"/>
                <a:cs typeface="AFUVIE+Abel-Regular,Bold"/>
              </a:rPr>
              <a:t>COPY</a:t>
            </a:r>
          </a:p>
          <a:p>
            <a:pPr marL="310" marR="0">
              <a:lnSpc>
                <a:spcPts val="8841"/>
              </a:lnSpc>
              <a:spcBef>
                <a:spcPts val="88"/>
              </a:spcBef>
              <a:spcAft>
                <a:spcPts val="0"/>
              </a:spcAft>
            </a:pPr>
            <a:r>
              <a:rPr dirty="0" sz="7400">
                <a:solidFill>
                  <a:srgbClr val="000000"/>
                </a:solidFill>
                <a:latin typeface="AFUVIE+Abel-Regular,Bold"/>
                <a:cs typeface="AFUVIE+Abel-Regular,Bold"/>
              </a:rPr>
              <a:t>IMAGE</a:t>
            </a:r>
            <a:r>
              <a:rPr dirty="0" sz="7400" spc="-136">
                <a:solidFill>
                  <a:srgbClr val="000000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7400">
                <a:solidFill>
                  <a:srgbClr val="000000"/>
                </a:solidFill>
                <a:latin typeface="AFUVIE+Abel-Regular,Bold"/>
                <a:cs typeface="AFUVIE+Abel-Regular,Bold"/>
              </a:rPr>
              <a:t>TAGS</a:t>
            </a:r>
          </a:p>
          <a:p>
            <a:pPr marL="0" marR="0">
              <a:lnSpc>
                <a:spcPts val="8841"/>
              </a:lnSpc>
              <a:spcBef>
                <a:spcPts val="82"/>
              </a:spcBef>
              <a:spcAft>
                <a:spcPts val="0"/>
              </a:spcAft>
            </a:pPr>
            <a:r>
              <a:rPr dirty="0" sz="7400">
                <a:solidFill>
                  <a:srgbClr val="040404"/>
                </a:solidFill>
                <a:latin typeface="AFUVIE+Abel-Regular,Bold"/>
                <a:cs typeface="AFUVIE+Abel-Regular,Bold"/>
              </a:rPr>
              <a:t>TO</a:t>
            </a:r>
            <a:r>
              <a:rPr dirty="0" sz="7400" spc="-149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7400">
                <a:solidFill>
                  <a:srgbClr val="000000"/>
                </a:solidFill>
                <a:latin typeface="AFUVIE+Abel-Regular,Bold"/>
                <a:cs typeface="AFUVIE+Abel-Regular,Bold"/>
              </a:rPr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62316" y="5070227"/>
            <a:ext cx="5230956" cy="11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1" marR="0">
              <a:lnSpc>
                <a:spcPts val="43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Listꢀofꢀclassesꢀandꢀtags</a:t>
            </a:r>
          </a:p>
          <a:p>
            <a:pPr marL="0" marR="0">
              <a:lnSpc>
                <a:spcPts val="43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canꢀbeꢀcustomizedꢀ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492998" y="756590"/>
            <a:ext cx="406672" cy="10975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</a:t>
            </a:r>
          </a:p>
          <a:p>
            <a:pPr marL="0" marR="0">
              <a:lnSpc>
                <a:spcPts val="4021"/>
              </a:lnSpc>
              <a:spcBef>
                <a:spcPts val="298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6600" y="879216"/>
            <a:ext cx="4016350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TECHNOLOGY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42900" y="3266978"/>
            <a:ext cx="3014494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Cloud</a:t>
            </a:r>
            <a:r>
              <a:rPr dirty="0" sz="4000" spc="-8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Capacity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14191" y="3266978"/>
            <a:ext cx="3489503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Machine</a:t>
            </a:r>
            <a:r>
              <a:rPr dirty="0" sz="4000" spc="-8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42981" y="4080262"/>
            <a:ext cx="4612048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It’sꢀanꢀessentialꢀmeansꢀforꢀ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aꢀremote,ꢀhome-basedꢀ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workforce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14190" y="4084940"/>
            <a:ext cx="4836318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Thisꢀisꢀaꢀpowerfulꢀtoolꢀthatꢀ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canꢀhelpꢀusꢀunderstandꢀtheꢀ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disease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43095" y="6735677"/>
            <a:ext cx="3628187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Virtual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Experience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914190" y="6735677"/>
            <a:ext cx="3979156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Desktop</a:t>
            </a:r>
            <a:r>
              <a:rPr dirty="0" sz="4000" spc="-8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Computers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42981" y="7550176"/>
            <a:ext cx="4406972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VRꢀtechꢀallowsꢀpeopleꢀtoꢀ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travelꢀandꢀcommunicateꢀ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whileꢀatꢀhome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914190" y="7550176"/>
            <a:ext cx="4153405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Theyꢀwillꢀbecomeꢀmoreꢀ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usefulꢀforꢀworkersꢀthanꢀ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smartphones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031480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ECONOMY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78711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88827" y="3426516"/>
            <a:ext cx="938212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2969" y="3426516"/>
            <a:ext cx="920725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02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866185" y="3426516"/>
            <a:ext cx="935980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03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09999" y="5471890"/>
            <a:ext cx="2149177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Recession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63847" y="5471890"/>
            <a:ext cx="1697980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Mindset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909631" y="5471890"/>
            <a:ext cx="1212304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Trade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22851" y="6299539"/>
            <a:ext cx="3569494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Weꢀmayꢀbeꢀfacingꢀaꢀ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89551" y="6299539"/>
            <a:ext cx="8227656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We’llꢀstartꢀviewingꢀourꢀ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resourcesꢀasꢀthingsꢀweꢀ</a:t>
            </a:r>
            <a:r>
              <a:rPr dirty="0" sz="2800" spc="512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onꢀglobalꢀtradeꢀandꢀ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needꢀforꢀlivingꢀratherꢀthanꢀ</a:t>
            </a:r>
            <a:r>
              <a:rPr dirty="0" sz="2800" spc="145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moreꢀonꢀourꢀownꢀ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909631" y="6299539"/>
            <a:ext cx="3873572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We’llꢀhaveꢀtoꢀrelyꢀlessꢀ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22851" y="6726259"/>
            <a:ext cx="3906404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recessionꢀinꢀtheꢀ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futureꢀdueꢀtoꢀtheꢀlongꢀ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lockdown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89551" y="7579698"/>
            <a:ext cx="3885694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itemsꢀtoꢀbeꢀconsumed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909631" y="7579698"/>
            <a:ext cx="1820285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resources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938215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HEALTHCARE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8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04378" y="3285796"/>
            <a:ext cx="2431339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Digital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Tech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0269" y="4133210"/>
            <a:ext cx="3856903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Usingꢀtechnologyꢀlikeꢀ</a:t>
            </a:r>
          </a:p>
          <a:p>
            <a:pPr marL="479679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AI,ꢀchatbots,ꢀvoiceꢀ</a:t>
            </a:r>
          </a:p>
          <a:p>
            <a:pPr marL="1453504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searchꢀorꢀVR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653705" y="4873227"/>
            <a:ext cx="2684462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Telemedicine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653706" y="5720389"/>
            <a:ext cx="2949214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Remoteꢀmedicalꢀ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assistanceꢀviaꢀ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computerꢀꢀ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28140" y="6536377"/>
            <a:ext cx="2805735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Home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Testing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31598" y="7401538"/>
            <a:ext cx="4108779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7715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Usingꢀhomeꢀtestꢀkitsꢀ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andꢀconsultingꢀdoctorsꢀ</a:t>
            </a:r>
          </a:p>
          <a:p>
            <a:pPr marL="262147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withoutꢀleavingꢀhome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3660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9399" y="2487484"/>
            <a:ext cx="3481313" cy="18629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REDUCED</a:t>
            </a:r>
          </a:p>
          <a:p>
            <a:pPr marL="0" marR="0">
              <a:lnSpc>
                <a:spcPts val="7168"/>
              </a:lnSpc>
              <a:spcBef>
                <a:spcPts val="31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INEQUALITY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42300" y="2485659"/>
            <a:ext cx="6258213" cy="1748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Thereꢀisꢀanꢀeffortꢀtoꢀhelpꢀworkersꢀinꢀ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theꢀinformalꢀsector.ꢀIfꢀtheseꢀpoliciesꢀ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persistꢀafterꢀtheꢀoutbreak,ꢀthisꢀwillꢀ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helpꢀreduceꢀinequality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2760984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TOURISM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00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72301" y="2470131"/>
            <a:ext cx="1797694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ARRIVALS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12663" y="2470131"/>
            <a:ext cx="1763762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EXPORTS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9999" y="2470131"/>
            <a:ext cx="1874936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RECEIPTS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31807" y="3018771"/>
            <a:ext cx="8920430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(MILLIONS)</a:t>
            </a:r>
            <a:r>
              <a:rPr dirty="0" sz="3600" spc="7205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(USD</a:t>
            </a:r>
            <a:r>
              <a:rPr dirty="0" sz="3600" spc="-7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BILLION)</a:t>
            </a:r>
            <a:r>
              <a:rPr dirty="0" sz="3600" spc="4060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(REAL</a:t>
            </a:r>
            <a:r>
              <a:rPr dirty="0" sz="3600" spc="-7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CHANGE)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17869" y="4346001"/>
            <a:ext cx="1094504" cy="3439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80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2018</a:t>
            </a:r>
          </a:p>
          <a:p>
            <a:pPr marL="0" marR="0">
              <a:lnSpc>
                <a:spcPts val="4301"/>
              </a:lnSpc>
              <a:spcBef>
                <a:spcPts val="6939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2019</a:t>
            </a:r>
          </a:p>
          <a:p>
            <a:pPr marL="5556" marR="0">
              <a:lnSpc>
                <a:spcPts val="4301"/>
              </a:lnSpc>
              <a:spcBef>
                <a:spcPts val="6989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2020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40254" y="4362914"/>
            <a:ext cx="1289771" cy="3385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791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1,408</a:t>
            </a:r>
          </a:p>
          <a:p>
            <a:pPr marL="27258" marR="0">
              <a:lnSpc>
                <a:spcPts val="3872"/>
              </a:lnSpc>
              <a:spcBef>
                <a:spcPts val="7318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1,460</a:t>
            </a:r>
          </a:p>
          <a:p>
            <a:pPr marL="0" marR="0">
              <a:lnSpc>
                <a:spcPts val="3872"/>
              </a:lnSpc>
              <a:spcBef>
                <a:spcPts val="7368"/>
              </a:spcBef>
              <a:spcAft>
                <a:spcPts val="0"/>
              </a:spcAft>
            </a:pPr>
            <a:r>
              <a:rPr dirty="0" sz="3200" b="1">
                <a:solidFill>
                  <a:srgbClr val="ffd966"/>
                </a:solidFill>
                <a:latin typeface="GSPARE+Inter-Bold"/>
                <a:cs typeface="GSPARE+Inter-Bold"/>
              </a:rPr>
              <a:t>1,020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56786" y="4362914"/>
            <a:ext cx="1302038" cy="3385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271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1,463</a:t>
            </a:r>
          </a:p>
          <a:p>
            <a:pPr marL="58087" marR="0">
              <a:lnSpc>
                <a:spcPts val="3872"/>
              </a:lnSpc>
              <a:spcBef>
                <a:spcPts val="7318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1,507</a:t>
            </a:r>
          </a:p>
          <a:p>
            <a:pPr marL="0" marR="0">
              <a:lnSpc>
                <a:spcPts val="3872"/>
              </a:lnSpc>
              <a:spcBef>
                <a:spcPts val="7368"/>
              </a:spcBef>
              <a:spcAft>
                <a:spcPts val="0"/>
              </a:spcAft>
            </a:pPr>
            <a:r>
              <a:rPr dirty="0" sz="3200" b="1">
                <a:solidFill>
                  <a:srgbClr val="ffd966"/>
                </a:solidFill>
                <a:latin typeface="GSPARE+Inter-Bold"/>
                <a:cs typeface="GSPARE+Inter-Bold"/>
              </a:rPr>
              <a:t>1,060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796706" y="4362914"/>
            <a:ext cx="1239837" cy="3385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098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5.0%</a:t>
            </a:r>
          </a:p>
          <a:p>
            <a:pPr marL="75668" marR="0">
              <a:lnSpc>
                <a:spcPts val="3872"/>
              </a:lnSpc>
              <a:spcBef>
                <a:spcPts val="7318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3.0%</a:t>
            </a:r>
          </a:p>
          <a:p>
            <a:pPr marL="0" marR="0">
              <a:lnSpc>
                <a:spcPts val="3872"/>
              </a:lnSpc>
              <a:spcBef>
                <a:spcPts val="7368"/>
              </a:spcBef>
              <a:spcAft>
                <a:spcPts val="0"/>
              </a:spcAft>
            </a:pPr>
            <a:r>
              <a:rPr dirty="0" sz="3200" b="1">
                <a:solidFill>
                  <a:srgbClr val="ffd966"/>
                </a:solidFill>
                <a:latin typeface="GSPARE+Inter-Bold"/>
                <a:cs typeface="GSPARE+Inter-Bold"/>
              </a:rPr>
              <a:t>-30%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600" y="5390358"/>
            <a:ext cx="3408362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Howꢀtheꢀpandemicꢀ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willꢀaffectꢀtheꢀ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tourism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51987" y="2785803"/>
            <a:ext cx="13133784" cy="29515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200">
                <a:solidFill>
                  <a:srgbClr val="ffffff"/>
                </a:solidFill>
                <a:latin typeface="AFUVIE+Abel-Regular,Bold"/>
                <a:cs typeface="AFUVIE+Abel-Regular,Bold"/>
              </a:rPr>
              <a:t>-440,000,000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9581" y="6298807"/>
            <a:ext cx="4947155" cy="1688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Lossꢀinꢀtheꢀamountꢀofꢀ</a:t>
            </a:r>
          </a:p>
          <a:p>
            <a:pPr marL="119748" marR="0">
              <a:lnSpc>
                <a:spcPts val="43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internationalꢀtourismꢀ</a:t>
            </a:r>
          </a:p>
          <a:p>
            <a:pPr marL="1556451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arrivals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450803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EDUCATION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99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11327" y="3239805"/>
            <a:ext cx="3079547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Online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46640" y="3239754"/>
            <a:ext cx="684956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5G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04293" y="3964266"/>
            <a:ext cx="3597275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Doneꢀviaꢀinteractiveꢀ</a:t>
            </a:r>
          </a:p>
          <a:p>
            <a:pPr marL="48542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appꢀorꢀliveꢀonlineꢀ</a:t>
            </a:r>
          </a:p>
          <a:p>
            <a:pPr marL="2085072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classes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246631" y="3964266"/>
            <a:ext cx="3833668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Itꢀwillꢀbecomeꢀaꢀmoreꢀ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prevalentꢀsystemꢀinꢀ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someꢀcountries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05102" y="6788365"/>
            <a:ext cx="2086421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Coalitions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246639" y="6788365"/>
            <a:ext cx="3027223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Digital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Division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81360" y="7513826"/>
            <a:ext cx="3714899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Companiesꢀwillꢀuniteꢀ</a:t>
            </a:r>
          </a:p>
          <a:p>
            <a:pPr marL="67218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toꢀhelpꢀwithꢀaꢀbetterꢀ</a:t>
            </a:r>
          </a:p>
          <a:p>
            <a:pPr marL="1788852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education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246633" y="7513826"/>
            <a:ext cx="3735676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Lessꢀdigital-savvyꢀ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familiesꢀcouldꢀbeꢀleftꢀ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behind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599" y="879216"/>
            <a:ext cx="6408318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BLACK</a:t>
            </a:r>
            <a:r>
              <a:rPr dirty="0" sz="6000" spc="-122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SWAN</a:t>
            </a:r>
            <a:r>
              <a:rPr dirty="0" sz="6000" spc="-12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THEORY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4399" y="3825102"/>
            <a:ext cx="8976600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040404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Thisꢀisꢀaꢀ</a:t>
            </a:r>
            <a:r>
              <a:rPr dirty="0" sz="3200" b="1">
                <a:solidFill>
                  <a:srgbClr val="ffffff"/>
                </a:solidFill>
                <a:latin typeface="GSPARE+Inter-Bold"/>
                <a:cs typeface="GSPARE+Inter-Bold"/>
              </a:rPr>
              <a:t>cataclysm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ꢀthatꢀhasꢀcausedꢀgreatꢀ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74799" y="4312782"/>
            <a:ext cx="8583467" cy="1017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economicꢀhardshipꢀandꢀthatꢀcouldꢀnotꢀhaveꢀ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beenꢀforeseen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14399" y="5542142"/>
            <a:ext cx="9699650" cy="1017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040404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Policymakersꢀcanꢀthereforeꢀuseꢀtheꢀdataꢀfromꢀ</a:t>
            </a:r>
          </a:p>
          <a:p>
            <a:pPr marL="66040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thisꢀcrisisꢀtoꢀ</a:t>
            </a:r>
            <a:r>
              <a:rPr dirty="0" sz="3200" b="1">
                <a:solidFill>
                  <a:srgbClr val="ffffff"/>
                </a:solidFill>
                <a:latin typeface="GSPARE+Inter-Bold"/>
                <a:cs typeface="GSPARE+Inter-Bold"/>
              </a:rPr>
              <a:t>planꢀforꢀfutureꢀcrises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14399" y="6771502"/>
            <a:ext cx="9943491" cy="15052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040404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Companiesꢀshouldꢀlearnꢀfromꢀwhatꢀhasꢀworkedꢀ</a:t>
            </a:r>
          </a:p>
          <a:p>
            <a:pPr marL="66040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bestꢀandꢀ</a:t>
            </a:r>
            <a:r>
              <a:rPr dirty="0" sz="3200" b="1">
                <a:solidFill>
                  <a:srgbClr val="ffffff"/>
                </a:solidFill>
                <a:latin typeface="GSPARE+Inter-Bold"/>
                <a:cs typeface="GSPARE+Inter-Bold"/>
              </a:rPr>
              <a:t>makeꢀitꢀpartꢀofꢀtheirꢀvaluesꢀ</a:t>
            </a:r>
          </a:p>
          <a:p>
            <a:pPr marL="66040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permanently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59914" y="3563508"/>
            <a:ext cx="7265211" cy="368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0">
                <a:solidFill>
                  <a:srgbClr val="040404"/>
                </a:solidFill>
                <a:latin typeface="AFUVIE+Abel-Regular,Bold"/>
                <a:cs typeface="AFUVIE+Abel-Regular,Bold"/>
              </a:rPr>
              <a:t>CHANGES</a:t>
            </a:r>
            <a:r>
              <a:rPr dirty="0" sz="12000" spc="-24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12000">
                <a:solidFill>
                  <a:srgbClr val="040404"/>
                </a:solidFill>
                <a:latin typeface="AFUVIE+Abel-Regular,Bold"/>
                <a:cs typeface="AFUVIE+Abel-Regular,Bold"/>
              </a:rPr>
              <a:t>IN</a:t>
            </a:r>
          </a:p>
          <a:p>
            <a:pPr marL="0" marR="0">
              <a:lnSpc>
                <a:spcPts val="143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12000">
                <a:solidFill>
                  <a:srgbClr val="ffd966"/>
                </a:solidFill>
                <a:latin typeface="AFUVIE+Abel-Regular,Bold"/>
                <a:cs typeface="AFUVIE+Abel-Regular,Bold"/>
              </a:rPr>
              <a:t>OURSELVES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05500" y="5718874"/>
            <a:ext cx="3225700" cy="3679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6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0">
                <a:solidFill>
                  <a:srgbClr val="ffffff"/>
                </a:solidFill>
                <a:latin typeface="AFUVIE+Abel-Regular,Bold"/>
                <a:cs typeface="AFUVIE+Abel-Regular,Bold"/>
              </a:rPr>
              <a:t>02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59865" y="7755539"/>
            <a:ext cx="5365749" cy="1017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Ourꢀownꢀhabitsꢀandꢀvaluesꢀ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willꢀchangeꢀtoo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5167917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LIFE</a:t>
            </a:r>
            <a:r>
              <a:rPr dirty="0" sz="6000" spc="-12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AND</a:t>
            </a:r>
            <a:r>
              <a:rPr dirty="0" sz="6000" spc="-128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VALUES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96879" y="2865697"/>
            <a:ext cx="3595759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Familiesꢀwillꢀnowꢀbeꢀ</a:t>
            </a:r>
          </a:p>
          <a:p>
            <a:pPr marL="46048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ableꢀtoꢀspendꢀmoreꢀ</a:t>
            </a:r>
          </a:p>
          <a:p>
            <a:pPr marL="532537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timeꢀtogether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15950" y="2865697"/>
            <a:ext cx="3511406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Moreꢀcreativityꢀandꢀ</a:t>
            </a:r>
          </a:p>
          <a:p>
            <a:pPr marL="37509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freedomꢀtranslatesꢀ</a:t>
            </a:r>
          </a:p>
          <a:p>
            <a:pPr marL="389453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intoꢀinnovation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11160" y="4229821"/>
            <a:ext cx="2457756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Family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24246" y="4229821"/>
            <a:ext cx="2378955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New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Habits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93833" y="5615152"/>
            <a:ext cx="623887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01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33499" y="5615152"/>
            <a:ext cx="613395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02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80112" y="5615152"/>
            <a:ext cx="622548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03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604515" y="5615152"/>
            <a:ext cx="617859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04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50102" y="6831353"/>
            <a:ext cx="1910639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Slow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Life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588756" y="6831353"/>
            <a:ext cx="2007542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Creativity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82288" y="7535940"/>
            <a:ext cx="3970554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7133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Withꢀtheꢀnewꢀroutineꢀ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comesꢀaꢀmoreꢀrelaxedꢀ</a:t>
            </a:r>
          </a:p>
          <a:p>
            <a:pPr marL="799152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wayꢀofꢀliving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52691" y="7535940"/>
            <a:ext cx="3788208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232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Moreꢀtimeꢀtoꢀplayꢀ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meansꢀanꢀincreaseꢀinꢀ</a:t>
            </a:r>
          </a:p>
          <a:p>
            <a:pPr marL="985939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creativity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29074" y="304803"/>
            <a:ext cx="12339360" cy="12543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>
                <a:solidFill>
                  <a:srgbClr val="000000"/>
                </a:solidFill>
                <a:latin typeface="AFUVIE+Abel-Regular,Bold"/>
                <a:cs typeface="AFUVIE+Abel-Regular,Bold"/>
              </a:rPr>
              <a:t>COPY</a:t>
            </a:r>
            <a:r>
              <a:rPr dirty="0" sz="8000" spc="1686">
                <a:solidFill>
                  <a:srgbClr val="000000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8000">
                <a:solidFill>
                  <a:srgbClr val="000000"/>
                </a:solidFill>
                <a:latin typeface="AFUVIE+Abel-Regular,Bold"/>
                <a:cs typeface="AFUVIE+Abel-Regular,Bold"/>
              </a:rPr>
              <a:t>IMAGE</a:t>
            </a:r>
            <a:r>
              <a:rPr dirty="0" sz="8000" spc="-143">
                <a:solidFill>
                  <a:srgbClr val="000000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8000">
                <a:solidFill>
                  <a:srgbClr val="000000"/>
                </a:solidFill>
                <a:latin typeface="AFUVIE+Abel-Regular,Bold"/>
                <a:cs typeface="AFUVIE+Abel-Regular,Bold"/>
              </a:rPr>
              <a:t>TAGS</a:t>
            </a:r>
            <a:r>
              <a:rPr dirty="0" sz="8000" spc="-146">
                <a:solidFill>
                  <a:srgbClr val="000000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8000">
                <a:solidFill>
                  <a:srgbClr val="040404"/>
                </a:solidFill>
                <a:latin typeface="AFUVIE+Abel-Regular,Bold"/>
                <a:cs typeface="AFUVIE+Abel-Regular,Bold"/>
              </a:rPr>
              <a:t>TO</a:t>
            </a:r>
            <a:r>
              <a:rPr dirty="0" sz="8000" spc="-15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8000">
                <a:solidFill>
                  <a:srgbClr val="000000"/>
                </a:solidFill>
                <a:latin typeface="AFUVIE+Abel-Regular,Bold"/>
                <a:cs typeface="AFUVIE+Abel-Regular,Bold"/>
              </a:rPr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66509" y="3995054"/>
            <a:ext cx="3906260" cy="2513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7089" marR="0">
              <a:lnSpc>
                <a:spcPts val="6535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40404"/>
                </a:solidFill>
                <a:latin typeface="BOUDFM+Inter-Regular"/>
                <a:cs typeface="BOUDFM+Inter-Regular"/>
              </a:rPr>
              <a:t>istꢀofꢀ</a:t>
            </a:r>
          </a:p>
          <a:p>
            <a:pPr marL="134036" marR="0">
              <a:lnSpc>
                <a:spcPts val="6479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40404"/>
                </a:solidFill>
                <a:latin typeface="BOUDFM+Inter-Regular"/>
                <a:cs typeface="BOUDFM+Inter-Regular"/>
              </a:rPr>
              <a:t>lassesꢀandꢀ</a:t>
            </a:r>
          </a:p>
          <a:p>
            <a:pPr marL="0" marR="0">
              <a:lnSpc>
                <a:spcPts val="648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40404"/>
                </a:solidFill>
                <a:latin typeface="BOUDFM+Inter-Regular"/>
                <a:cs typeface="BOUDFM+Inter-Regular"/>
              </a:rPr>
              <a:t>ags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99624" y="6463934"/>
            <a:ext cx="3715832" cy="16910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6" marR="0">
              <a:lnSpc>
                <a:spcPts val="6535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40404"/>
                </a:solidFill>
                <a:latin typeface="BOUDFM+Inter-Regular"/>
                <a:cs typeface="BOUDFM+Inter-Regular"/>
              </a:rPr>
              <a:t>anꢀbeꢀ</a:t>
            </a:r>
          </a:p>
          <a:p>
            <a:pPr marL="0" marR="0">
              <a:lnSpc>
                <a:spcPts val="6479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40404"/>
                </a:solidFill>
                <a:latin typeface="BOUDFM+Inter-Regular"/>
                <a:cs typeface="BOUDFM+Inter-Regular"/>
              </a:rPr>
              <a:t>ustomizedꢀ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7998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4400" y="3788866"/>
            <a:ext cx="2006054" cy="27773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Home</a:t>
            </a:r>
          </a:p>
          <a:p>
            <a:pPr marL="0" marR="0">
              <a:lnSpc>
                <a:spcPts val="7168"/>
              </a:lnSpc>
              <a:spcBef>
                <a:spcPts val="31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Sweet</a:t>
            </a:r>
          </a:p>
          <a:p>
            <a:pPr marL="0" marR="0">
              <a:lnSpc>
                <a:spcPts val="7168"/>
              </a:lnSpc>
              <a:spcBef>
                <a:spcPts val="31"/>
              </a:spcBef>
              <a:spcAft>
                <a:spcPts val="0"/>
              </a:spcAft>
            </a:pPr>
            <a:r>
              <a:rPr dirty="0" sz="6000">
                <a:solidFill>
                  <a:srgbClr val="ffffff"/>
                </a:solidFill>
                <a:latin typeface="AFUVIE+Abel-Regular,Bold"/>
                <a:cs typeface="AFUVIE+Abel-Regular,Bold"/>
              </a:rPr>
              <a:t>Home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628766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SOCIAL</a:t>
            </a:r>
            <a:r>
              <a:rPr dirty="0" sz="6000" spc="-129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LIFE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49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81701" y="4358383"/>
            <a:ext cx="3068122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e599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e599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Videoꢀcalling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e599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e599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Texting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e599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e599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Onlineꢀgames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87825" y="4525077"/>
            <a:ext cx="2703655" cy="3074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Through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Tech</a:t>
            </a:r>
          </a:p>
          <a:p>
            <a:pPr marL="0" marR="0">
              <a:lnSpc>
                <a:spcPts val="4779"/>
              </a:lnSpc>
              <a:spcBef>
                <a:spcPts val="14302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In-person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66600" y="5435127"/>
            <a:ext cx="2885013" cy="125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HOW</a:t>
            </a:r>
            <a:r>
              <a:rPr dirty="0" sz="4000" spc="-8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WILL</a:t>
            </a:r>
            <a:r>
              <a:rPr dirty="0" sz="4000" spc="-85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WE</a:t>
            </a:r>
          </a:p>
          <a:p>
            <a:pPr marL="0" marR="0">
              <a:lnSpc>
                <a:spcPts val="4779"/>
              </a:lnSpc>
              <a:spcBef>
                <a:spcPts val="2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CONNECT?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81701" y="6788083"/>
            <a:ext cx="3691366" cy="1321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1c232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1c232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Oneꢀtoꢀone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1c232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1c232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Smallꢀgatherings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1c232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1c232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Keepingꢀdistance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5397279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EVERYDAY</a:t>
            </a:r>
            <a:r>
              <a:rPr dirty="0" sz="6000" spc="-12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HABITS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49649" y="3443473"/>
            <a:ext cx="8155738" cy="39436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d966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ffd966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Thereꢀwillꢀbeꢀmoreꢀhandꢀsanitizerꢀ</a:t>
            </a:r>
          </a:p>
          <a:p>
            <a:pPr marL="66040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availableꢀinꢀpublicꢀspaces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ffd966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ffd966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Moreꢀcompaniesꢀwillꢀallowꢀemployeesꢀ</a:t>
            </a:r>
          </a:p>
          <a:p>
            <a:pPr marL="66040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toꢀworkꢀremotely</a:t>
            </a:r>
          </a:p>
          <a:p>
            <a:pPr marL="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d966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ffd966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Peopleꢀwillꢀtakeꢀtheirꢀpersonalꢀspaceꢀ</a:t>
            </a:r>
          </a:p>
          <a:p>
            <a:pPr marL="66040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moreꢀseriously</a:t>
            </a:r>
          </a:p>
          <a:p>
            <a:pPr marL="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d966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ffd966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Weꢀmayꢀhaveꢀaꢀbetterꢀunderstandingꢀ</a:t>
            </a:r>
          </a:p>
          <a:p>
            <a:pPr marL="660400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ofꢀpublic-healthꢀethics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49649" y="7344914"/>
            <a:ext cx="8009840" cy="1017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d966"/>
                </a:solidFill>
                <a:latin typeface="FBPFRI+ArialMT"/>
                <a:cs typeface="FBPFRI+ArialMT"/>
              </a:rPr>
              <a:t>●</a:t>
            </a:r>
            <a:r>
              <a:rPr dirty="0" sz="3200" spc="2378">
                <a:solidFill>
                  <a:srgbClr val="ffd966"/>
                </a:solidFill>
                <a:latin typeface="FBPFRI+ArialMT"/>
                <a:cs typeface="FBPFRI+ArialMT"/>
              </a:rPr>
              <a:t> </a:t>
            </a: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Schoolsꢀandꢀuniversitiesꢀwillꢀbeꢀmoreꢀ</a:t>
            </a:r>
          </a:p>
          <a:p>
            <a:pPr marL="660400" marR="0">
              <a:lnSpc>
                <a:spcPts val="3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preparedꢀforꢀdistanceꢀlearning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2302594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TRAVEL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899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1764" y="3454177"/>
            <a:ext cx="1668710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Outdoor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7361" y="3454182"/>
            <a:ext cx="2476999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Family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Trips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40828" y="3454182"/>
            <a:ext cx="1765944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Spiritual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71764" y="4128239"/>
            <a:ext cx="3944793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Peopleꢀwillꢀwantꢀtoꢀgoꢀ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toꢀnationalꢀparksꢀandꢀ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campgrounds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07361" y="4128239"/>
            <a:ext cx="3281579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Bigꢀtravelsꢀtoꢀkid-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friendlyꢀplacesꢀforꢀ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families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240828" y="4128239"/>
            <a:ext cx="3984192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Meaningfulꢀandꢀ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spiritualꢀtravelsꢀwillꢀbeꢀ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preferredꢀ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71764" y="6984520"/>
            <a:ext cx="1774378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Roadtrip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07361" y="6984520"/>
            <a:ext cx="1191964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Value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240828" y="6984514"/>
            <a:ext cx="2939848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Long</a:t>
            </a:r>
            <a:r>
              <a:rPr dirty="0" sz="4000" spc="-8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Weekend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72815" y="7659205"/>
            <a:ext cx="4150374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Roadꢀtravelingꢀwillꢀbeꢀ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preferredꢀoverꢀflyingꢀorꢀ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cruising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908410" y="7659205"/>
            <a:ext cx="4020560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Companiesꢀwillꢀofferꢀ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valueꢀpacksꢀinsteadꢀofꢀ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cheapꢀoffers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241879" y="7659205"/>
            <a:ext cx="3744767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Peopleꢀwillꢀgoꢀoutꢀonꢀ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vacationꢀforꢀshorterꢀ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periodsꢀofꢀtime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599" y="879216"/>
            <a:ext cx="8166386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FUTURE</a:t>
            </a:r>
            <a:r>
              <a:rPr dirty="0" sz="6000" spc="-125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TRAVEL</a:t>
            </a:r>
            <a:r>
              <a:rPr dirty="0" sz="6000" spc="-128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LOCATIONS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899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66600" y="5239698"/>
            <a:ext cx="3015384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Spotsꢀwhereꢀtheꢀ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6600" y="5666418"/>
            <a:ext cx="3631622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virusꢀhasꢀhadꢀlessꢀ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presenceꢀwillꢀbeꢀtheꢀ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mostꢀvisitedꢀplaces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4886096" cy="34390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MENTAL</a:t>
            </a:r>
            <a:r>
              <a:rPr dirty="0" sz="6000" spc="-129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HEALTH</a:t>
            </a:r>
          </a:p>
          <a:p>
            <a:pPr marL="1278949" marR="0">
              <a:lnSpc>
                <a:spcPts val="7168"/>
              </a:lnSpc>
              <a:spcBef>
                <a:spcPts val="12441"/>
              </a:spcBef>
              <a:spcAft>
                <a:spcPts val="0"/>
              </a:spcAft>
            </a:pPr>
            <a:r>
              <a:rPr dirty="0" sz="6000">
                <a:solidFill>
                  <a:srgbClr val="ffd966"/>
                </a:solidFill>
                <a:latin typeface="AFUVIE+Abel-Regular,Bold"/>
                <a:cs typeface="AFUVIE+Abel-Regular,Bold"/>
              </a:rPr>
              <a:t>45%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99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24974" y="3369734"/>
            <a:ext cx="1452413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f1c232"/>
                </a:solidFill>
                <a:latin typeface="AFUVIE+Abel-Regular,Bold"/>
                <a:cs typeface="AFUVIE+Abel-Regular,Bold"/>
              </a:rPr>
              <a:t>19%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45699" y="4499275"/>
            <a:ext cx="3169949" cy="144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ofꢀadultsꢀwillꢀ</a:t>
            </a:r>
          </a:p>
          <a:p>
            <a:pPr marL="0" marR="0">
              <a:lnSpc>
                <a:spcPts val="3388"/>
              </a:lnSpc>
              <a:spcBef>
                <a:spcPts val="475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haveꢀtheirꢀmentalꢀ</a:t>
            </a:r>
          </a:p>
          <a:p>
            <a:pPr marL="0" marR="0">
              <a:lnSpc>
                <a:spcPts val="3388"/>
              </a:lnSpc>
              <a:spcBef>
                <a:spcPts val="425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healthꢀaffected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25126" y="4499275"/>
            <a:ext cx="3024476" cy="144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ofꢀadults’ꢀmentalꢀ</a:t>
            </a:r>
          </a:p>
          <a:p>
            <a:pPr marL="0" marR="0">
              <a:lnSpc>
                <a:spcPts val="3388"/>
              </a:lnSpc>
              <a:spcBef>
                <a:spcPts val="475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healthꢀwillꢀsufferꢀ</a:t>
            </a:r>
          </a:p>
          <a:p>
            <a:pPr marL="0" marR="0">
              <a:lnSpc>
                <a:spcPts val="3388"/>
              </a:lnSpc>
              <a:spcBef>
                <a:spcPts val="425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aꢀmajorꢀimpact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08399" y="3348832"/>
            <a:ext cx="7456908" cy="368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0">
                <a:solidFill>
                  <a:srgbClr val="040404"/>
                </a:solidFill>
                <a:latin typeface="AFUVIE+Abel-Regular,Bold"/>
                <a:cs typeface="AFUVIE+Abel-Regular,Bold"/>
              </a:rPr>
              <a:t>We’ll</a:t>
            </a:r>
            <a:r>
              <a:rPr dirty="0" sz="12000" spc="-248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12000">
                <a:solidFill>
                  <a:srgbClr val="040404"/>
                </a:solidFill>
                <a:latin typeface="AFUVIE+Abel-Regular,Bold"/>
                <a:cs typeface="AFUVIE+Abel-Regular,Bold"/>
              </a:rPr>
              <a:t>Get</a:t>
            </a:r>
          </a:p>
          <a:p>
            <a:pPr marL="0" marR="0">
              <a:lnSpc>
                <a:spcPts val="143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12000">
                <a:solidFill>
                  <a:srgbClr val="ffffff"/>
                </a:solidFill>
                <a:latin typeface="AFUVIE+Abel-Regular,Bold"/>
                <a:cs typeface="AFUVIE+Abel-Regular,Bold"/>
              </a:rPr>
              <a:t>Through</a:t>
            </a:r>
            <a:r>
              <a:rPr dirty="0" sz="12000" spc="-252">
                <a:solidFill>
                  <a:srgbClr val="ffffff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12000">
                <a:solidFill>
                  <a:srgbClr val="ffffff"/>
                </a:solidFill>
                <a:latin typeface="AFUVIE+Abel-Regular,Bold"/>
                <a:cs typeface="AFUVIE+Abel-Regular,Bold"/>
              </a:rPr>
              <a:t>This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4066826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NEW</a:t>
            </a:r>
            <a:r>
              <a:rPr dirty="0" sz="6000" spc="-130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TRENDS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5550" y="2721526"/>
            <a:ext cx="5012481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20%</a:t>
            </a:r>
            <a:r>
              <a:rPr dirty="0" sz="4000" spc="401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Sensory</a:t>
            </a:r>
            <a:r>
              <a:rPr dirty="0" sz="4000" spc="-8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Stimulus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7750" y="3373888"/>
            <a:ext cx="5319712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PlacesꢀlikeꢀtheꢀHapticsꢀ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Museumꢀhelpꢀpeopleꢀgetꢀusedꢀ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toꢀtouchꢀagain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5325" y="5059267"/>
            <a:ext cx="4695981" cy="645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30%</a:t>
            </a:r>
            <a:r>
              <a:rPr dirty="0" sz="4000" spc="393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Shop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Streaming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77750" y="5711638"/>
            <a:ext cx="5369719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Mightꢀbeꢀtheꢀnextꢀdirectionꢀforꢀ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onlineꢀshoppingꢀandꢀsocialꢀ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connections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85550" y="7244627"/>
            <a:ext cx="5955424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50%</a:t>
            </a:r>
            <a:r>
              <a:rPr dirty="0" sz="4000" spc="393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Assisted</a:t>
            </a:r>
            <a:r>
              <a:rPr dirty="0" sz="4000" spc="-82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Development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77750" y="7896987"/>
            <a:ext cx="4918147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Manyꢀwillꢀbeꢀforcedꢀtoꢀlearnꢀ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neglectedꢀlifeꢀskillsꢀwithꢀtheꢀ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helpꢀofꢀapps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28690" y="8607194"/>
            <a:ext cx="5315384" cy="6502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4649"/>
                </a:solidFill>
                <a:latin typeface="BOUDFM+Inter-Regular"/>
                <a:cs typeface="BOUDFM+Inter-Regular"/>
              </a:rPr>
              <a:t>Toꢀmodifyꢀthisꢀgraph,ꢀclickꢀonꢀit,ꢀfollowꢀtheꢀ</a:t>
            </a:r>
          </a:p>
          <a:p>
            <a:pPr marL="24857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4649"/>
                </a:solidFill>
                <a:latin typeface="BOUDFM+Inter-Regular"/>
                <a:cs typeface="BOUDFM+Inter-Regular"/>
              </a:rPr>
              <a:t>link,ꢀchangeꢀtheꢀdataꢀandꢀreplaceꢀthisꢀoneꢀ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113385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OUR</a:t>
            </a:r>
            <a:r>
              <a:rPr dirty="0" sz="6000" spc="-131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89774" y="2998452"/>
            <a:ext cx="2439467" cy="1158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Richard</a:t>
            </a:r>
            <a:r>
              <a:rPr dirty="0" sz="4000" spc="-83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Roe</a:t>
            </a:r>
          </a:p>
          <a:p>
            <a:pPr marL="267" marR="0">
              <a:lnSpc>
                <a:spcPts val="3388"/>
              </a:lnSpc>
              <a:spcBef>
                <a:spcPts val="603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DataꢀAnalyst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18712" y="2998477"/>
            <a:ext cx="2999223" cy="64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Eleanor</a:t>
            </a:r>
            <a:r>
              <a:rPr dirty="0" sz="4000" spc="-8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000">
                <a:solidFill>
                  <a:srgbClr val="040404"/>
                </a:solidFill>
                <a:latin typeface="AFUVIE+Abel-Regular,Bold"/>
                <a:cs typeface="AFUVIE+Abel-Regular,Bold"/>
              </a:rPr>
              <a:t>Adams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9971" y="3050466"/>
            <a:ext cx="938212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ffd966"/>
                </a:solidFill>
                <a:latin typeface="AFUVIE+Abel-Regular,Bold"/>
                <a:cs typeface="AFUVIE+Abel-Regular,Bold"/>
              </a:rPr>
              <a:t>01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413915" y="3050466"/>
            <a:ext cx="920725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ffd966"/>
                </a:solidFill>
                <a:latin typeface="AFUVIE+Abel-Regular,Bold"/>
                <a:cs typeface="AFUVIE+Abel-Regular,Bold"/>
              </a:rPr>
              <a:t>02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514128" y="3688423"/>
            <a:ext cx="1606116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Scientist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1664493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PETS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29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98950" y="4764713"/>
            <a:ext cx="4941887" cy="1748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Manyꢀpeopleꢀhaveꢀadoptedꢀ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petsꢀasꢀaꢀsolutionꢀtoꢀ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loneliness,ꢀsoꢀabandonmentꢀ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ratesꢀcouldꢀdecrease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8894185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CONTENTS</a:t>
            </a:r>
            <a:r>
              <a:rPr dirty="0" sz="6000" spc="-125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OF</a:t>
            </a:r>
            <a:r>
              <a:rPr dirty="0" sz="6000" spc="-12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THIS</a:t>
            </a:r>
            <a:r>
              <a:rPr dirty="0" sz="6000" spc="-125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TEMPLATE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92998" y="1030909"/>
            <a:ext cx="406672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5300" y="2461404"/>
            <a:ext cx="7143966" cy="4069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Here’sꢀwhatꢀyou’llꢀfindꢀinꢀthisꢀ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dirty="0" sz="2400" b="1" u="sng">
                <a:solidFill>
                  <a:srgbClr val="040404"/>
                </a:solidFill>
                <a:latin typeface="GSPARE+Inter-Bold"/>
                <a:cs typeface="GSPARE+Inter-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template:ꢀ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0100" y="3233564"/>
            <a:ext cx="13388686" cy="29672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1.</a:t>
            </a:r>
            <a:r>
              <a:rPr dirty="0" sz="2400" spc="2426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Aꢀslideꢀstructureꢀbasedꢀonꢀaꢀmulti-purposeꢀpresentation,ꢀwhichꢀyouꢀcanꢀeasilyꢀadaptꢀtoꢀ</a:t>
            </a:r>
          </a:p>
          <a:p>
            <a:pPr marL="60960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yourꢀneeds.ꢀForꢀmoreꢀinfoꢀonꢀhowꢀtoꢀeditꢀtheꢀtemplate,ꢀpleaseꢀvisitꢀ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SlidesgoꢀSchool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ꢀorꢀ</a:t>
            </a:r>
          </a:p>
          <a:p>
            <a:pPr marL="60960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readꢀourꢀ</a:t>
            </a:r>
            <a:r>
              <a:rPr dirty="0" sz="2400" b="1">
                <a:solidFill>
                  <a:srgbClr val="f1c232"/>
                </a:solidFill>
                <a:latin typeface="GSPARE+Inter-Bold"/>
                <a:cs typeface="GSPARE+Inter-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2.</a:t>
            </a:r>
            <a:r>
              <a:rPr dirty="0" sz="2400" spc="2087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Anꢀassortmentꢀofꢀillustrationsꢀtoꢀuseꢀinꢀtheꢀpresentationꢀcanꢀbeꢀfoundꢀinꢀtheꢀ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</a:t>
            </a:r>
            <a:r>
              <a:rPr dirty="0" sz="2400" b="1">
                <a:solidFill>
                  <a:srgbClr val="f1c232"/>
                </a:solidFill>
                <a:latin typeface="GSPARE+Inter-Bold"/>
                <a:cs typeface="GSPARE+Inter-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0960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4" b="1" u="sng">
                <a:solidFill>
                  <a:srgbClr val="f1c232"/>
                </a:solidFill>
                <a:latin typeface="GSPARE+Inter-Bold"/>
                <a:cs typeface="GSPARE+Inter-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ꢀslide.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3.</a:t>
            </a:r>
            <a:r>
              <a:rPr dirty="0" sz="2400" spc="2012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Aꢀ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thanksꢀ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slide,ꢀwhichꢀyouꢀmustꢀkeepꢀsoꢀthatꢀproperꢀcreditsꢀforꢀourꢀdesignꢀareꢀgiven.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4.</a:t>
            </a:r>
            <a:r>
              <a:rPr dirty="0" sz="2400" spc="1997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Aꢀ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dirty="0" sz="2400" spc="-101" b="1">
                <a:solidFill>
                  <a:srgbClr val="f1c232"/>
                </a:solidFill>
                <a:latin typeface="GSPARE+Inter-Bold"/>
                <a:cs typeface="GSPARE+Inter-Bold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slide,ꢀwhereꢀyou’llꢀfindꢀlinksꢀtoꢀallꢀtheꢀelementsꢀusedꢀinꢀtheꢀtemplate.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40404"/>
                </a:solidFill>
                <a:latin typeface="GSPARE+Inter-Bold"/>
                <a:cs typeface="GSPARE+Inter-Bold"/>
              </a:rPr>
              <a:t>5.</a:t>
            </a:r>
            <a:r>
              <a:rPr dirty="0" sz="2400" spc="1940" b="1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Instructionsꢀforꢀuse</a:t>
            </a:r>
            <a:r>
              <a:rPr dirty="0" sz="2400">
                <a:solidFill>
                  <a:srgbClr val="ffd966"/>
                </a:solidFill>
                <a:latin typeface="BOUDFM+Inter-Regular"/>
                <a:cs typeface="BOUDFM+Inter-Regular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00100" y="6159645"/>
            <a:ext cx="3215106" cy="4069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6.</a:t>
            </a:r>
            <a:r>
              <a:rPr dirty="0" sz="2400" spc="2045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Finalꢀslidesꢀwith:ꢀ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14500" y="6525405"/>
            <a:ext cx="6927568" cy="4069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1c232"/>
                </a:solidFill>
                <a:latin typeface="BOUDFM+Inter-Regular"/>
                <a:cs typeface="BOUDFM+Inter-Regular"/>
              </a:rPr>
              <a:t>●</a:t>
            </a:r>
            <a:r>
              <a:rPr dirty="0" sz="2400" spc="2004">
                <a:solidFill>
                  <a:srgbClr val="f1c232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The</a:t>
            </a:r>
            <a:r>
              <a:rPr dirty="0" sz="2400" u="sng">
                <a:solidFill>
                  <a:srgbClr val="f1c232"/>
                </a:solidFill>
                <a:latin typeface="BOUDFM+Inter-Regular"/>
                <a:cs typeface="BOUDFM+Inter-Regular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fontsꢀandꢀcolors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ꢀusedꢀinꢀtheꢀtemplate.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14500" y="6891165"/>
            <a:ext cx="12944627" cy="15042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1c232"/>
                </a:solidFill>
                <a:latin typeface="BOUDFM+Inter-Regular"/>
                <a:cs typeface="BOUDFM+Inter-Regular"/>
              </a:rPr>
              <a:t>●</a:t>
            </a:r>
            <a:r>
              <a:rPr dirty="0" sz="2400" spc="2004">
                <a:solidFill>
                  <a:srgbClr val="f1c232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More</a:t>
            </a:r>
            <a:r>
              <a:rPr dirty="0" sz="2400" u="sng">
                <a:solidFill>
                  <a:srgbClr val="f1c232"/>
                </a:solidFill>
                <a:latin typeface="BOUDFM+Inter-Regular"/>
                <a:cs typeface="BOUDFM+Inter-Regular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infographicꢀresource</a:t>
            </a:r>
            <a:r>
              <a:rPr dirty="0" sz="2400" spc="-188" b="1">
                <a:solidFill>
                  <a:srgbClr val="f1c232"/>
                </a:solidFill>
                <a:latin typeface="GSPARE+Inter-Bold"/>
                <a:cs typeface="GSPARE+Inter-Bold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,ꢀwhoseꢀsizeꢀandꢀcolorꢀcanꢀbeꢀedited.ꢀ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1c232"/>
                </a:solidFill>
                <a:latin typeface="BOUDFM+Inter-Regular"/>
                <a:cs typeface="BOUDFM+Inter-Regular"/>
              </a:rPr>
              <a:t>●</a:t>
            </a:r>
            <a:r>
              <a:rPr dirty="0" sz="2400" spc="2004">
                <a:solidFill>
                  <a:srgbClr val="f1c232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Setsꢀofꢀ</a:t>
            </a:r>
            <a:r>
              <a:rPr dirty="0" sz="2400" b="1" u="sng">
                <a:solidFill>
                  <a:srgbClr val="f1c232"/>
                </a:solidFill>
                <a:latin typeface="GSPARE+Inter-Bold"/>
                <a:cs typeface="GSPARE+Inter-Bold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customizableꢀicons</a:t>
            </a: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ꢀofꢀtheꢀfollowingꢀthemes:ꢀgeneral,ꢀbusiness,ꢀavatar,ꢀ</a:t>
            </a:r>
          </a:p>
          <a:p>
            <a:pPr marL="60960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creativeꢀprocess,ꢀeducation,ꢀhelpꢀ&amp;ꢀsupport,ꢀmedical,ꢀnature,ꢀperformingꢀarts,ꢀSEOꢀ&amp;ꢀ</a:t>
            </a:r>
          </a:p>
          <a:p>
            <a:pPr marL="60960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marketing,ꢀandꢀteamwork.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17836" y="8760607"/>
            <a:ext cx="9932845" cy="4069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40404"/>
                </a:solidFill>
                <a:latin typeface="BOUDFM+Inter-Regular"/>
                <a:cs typeface="BOUDFM+Inter-Regular"/>
              </a:rPr>
              <a:t>Youꢀcanꢀdeleteꢀthisꢀslideꢀwhenꢀyou’reꢀdoneꢀeditingꢀtheꢀpresentation.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599" y="879216"/>
            <a:ext cx="6084706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GROCERY</a:t>
            </a:r>
            <a:r>
              <a:rPr dirty="0" sz="6000" spc="-128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SHOPPING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998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30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91487" y="4759653"/>
            <a:ext cx="4241632" cy="1748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16175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Weꢀwillꢀbeꢀmoreꢀ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sensibleꢀaboutꢀwhatꢀweꢀ</a:t>
            </a:r>
          </a:p>
          <a:p>
            <a:pPr marL="313101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buy,ꢀpurchasingꢀbasicꢀ</a:t>
            </a:r>
          </a:p>
          <a:p>
            <a:pPr marL="2158799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goodsꢀfirst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059013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99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31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98950" y="4764713"/>
            <a:ext cx="4747419" cy="1748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Itꢀisꢀlikelyꢀthatꢀmostꢀpeopleꢀ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willꢀstartꢀdoingꢀoutdoorꢀ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exerciseꢀagain,ꢀratherꢀthanꢀ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justꢀgoingꢀtoꢀtheꢀgym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17112" y="805203"/>
            <a:ext cx="6109394" cy="22231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400">
                <a:solidFill>
                  <a:srgbClr val="ffffff"/>
                </a:solidFill>
                <a:latin typeface="AFUVIE+Abel-Regular,Bold"/>
                <a:cs typeface="AFUVIE+Abel-Regular,Bold"/>
              </a:rPr>
              <a:t>THANKS!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34215" y="4170531"/>
            <a:ext cx="6225236" cy="591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Doꢀyouꢀhaveꢀanyꢀquestions?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13268" y="5267811"/>
            <a:ext cx="5365388" cy="11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youremail@freepik.comꢀ</a:t>
            </a:r>
          </a:p>
          <a:p>
            <a:pPr marL="1258305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+91ꢀꢀ620ꢀ421ꢀ838ꢀ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6084" y="6365092"/>
            <a:ext cx="4150951" cy="591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yourcompany.com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94876" y="7619358"/>
            <a:ext cx="6213403" cy="1046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40404"/>
                </a:solidFill>
                <a:latin typeface="BOUDFM+Inter-Regular"/>
                <a:cs typeface="BOUDFM+Inter-Regular"/>
              </a:rPr>
              <a:t>CREDITS:ꢀThisꢀpresentationꢀtemplateꢀwasꢀcreatedꢀ</a:t>
            </a:r>
          </a:p>
          <a:p>
            <a:pPr marL="567285" marR="0">
              <a:lnSpc>
                <a:spcPts val="2420"/>
              </a:lnSpc>
              <a:spcBef>
                <a:spcPts val="389"/>
              </a:spcBef>
              <a:spcAft>
                <a:spcPts val="0"/>
              </a:spcAft>
            </a:pPr>
            <a:r>
              <a:rPr dirty="0" sz="2000" spc="-15">
                <a:solidFill>
                  <a:srgbClr val="040404"/>
                </a:solidFill>
                <a:latin typeface="BOUDFM+Inter-Regular"/>
                <a:cs typeface="BOUDFM+Inter-Regular"/>
              </a:rPr>
              <a:t>byꢀ</a:t>
            </a:r>
            <a:r>
              <a:rPr dirty="0" sz="2000" b="1" u="sng">
                <a:solidFill>
                  <a:srgbClr val="040404"/>
                </a:solidFill>
                <a:latin typeface="GSPARE+Inter-Bold"/>
                <a:cs typeface="GSPARE+Inter-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dirty="0" sz="2000">
                <a:solidFill>
                  <a:srgbClr val="040404"/>
                </a:solidFill>
                <a:latin typeface="BOUDFM+Inter-Regular"/>
                <a:cs typeface="BOUDFM+Inter-Regular"/>
              </a:rPr>
              <a:t>,ꢀincludingꢀiconsꢀbyꢀ</a:t>
            </a:r>
            <a:r>
              <a:rPr dirty="0" sz="2000" b="1" u="sng">
                <a:solidFill>
                  <a:srgbClr val="040404"/>
                </a:solidFill>
                <a:latin typeface="GSPARE+Inter-Bold"/>
                <a:cs typeface="GSPARE+Inter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dirty="0" sz="2000">
                <a:solidFill>
                  <a:srgbClr val="040404"/>
                </a:solidFill>
                <a:latin typeface="BOUDFM+Inter-Regular"/>
                <a:cs typeface="BOUDFM+Inter-Regular"/>
              </a:rPr>
              <a:t>,ꢀandꢀ</a:t>
            </a:r>
          </a:p>
          <a:p>
            <a:pPr marL="1967417" marR="0">
              <a:lnSpc>
                <a:spcPts val="2420"/>
              </a:lnSpc>
              <a:spcBef>
                <a:spcPts val="339"/>
              </a:spcBef>
              <a:spcAft>
                <a:spcPts val="0"/>
              </a:spcAft>
            </a:pPr>
            <a:r>
              <a:rPr dirty="0" sz="2000">
                <a:solidFill>
                  <a:srgbClr val="040404"/>
                </a:solidFill>
                <a:latin typeface="BOUDFM+Inter-Regular"/>
                <a:cs typeface="BOUDFM+Inter-Regular"/>
              </a:rPr>
              <a:t>infographicsꢀ&amp;ꢀimagesꢀbyꢀ</a:t>
            </a:r>
            <a:r>
              <a:rPr dirty="0" sz="2000" b="1" u="sng">
                <a:solidFill>
                  <a:srgbClr val="040404"/>
                </a:solidFill>
                <a:latin typeface="GSPARE+Inter-Bold"/>
                <a:cs typeface="GSPARE+Inter-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70090" y="8767364"/>
            <a:ext cx="4464627" cy="345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40404"/>
                </a:solidFill>
                <a:latin typeface="BOUDFM+Inter-Regular"/>
                <a:cs typeface="BOUDFM+Inter-Regular"/>
              </a:rPr>
              <a:t>Pleaseꢀkeepꢀthisꢀslideꢀforꢀattribution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599" y="879216"/>
            <a:ext cx="7724427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ALTERNATIVE</a:t>
            </a:r>
            <a:r>
              <a:rPr dirty="0" sz="6000" spc="-12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50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33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40199" y="2766389"/>
            <a:ext cx="6422375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Here’sꢀanꢀassortmentꢀofꢀalternativeꢀ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picturesꢀwithinꢀtheꢀsameꢀstyleꢀofꢀthisꢀ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template.ꢀ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19599" y="4452949"/>
            <a:ext cx="6560642" cy="895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Lowꢀangleꢀnurseꢀworking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Bestꢀfemaleꢀfriendsꢀsittingꢀonꢀaꢀhill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63700" y="4442193"/>
            <a:ext cx="5723928" cy="895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Close-upꢀfatherꢀkissingꢀbaby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dressedꢀinꢀyellow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19599" y="5295633"/>
            <a:ext cx="11922380" cy="479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Unrecognizableꢀmanꢀhavingꢀvideo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  <a:r>
              <a:rPr dirty="0" sz="2800" spc="3393">
                <a:solidFill>
                  <a:srgbClr val="040404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Lowꢀangleꢀnurseꢀworking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19599" y="5733109"/>
            <a:ext cx="6455395" cy="30287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500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conversation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Beggarꢀmanꢀwaitingꢀonꢀtheꢀcity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streets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Fatherꢀandꢀsonꢀhuggingꢀonꢀsky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Seniorꢀmanꢀtalkingꢀtoꢀhisꢀchildren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throughꢀaꢀtablet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63700" y="5722353"/>
            <a:ext cx="6633907" cy="2602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Close-upꢀorganicꢀbagꢀwithꢀfresh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vegetables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Close-upꢀofꢀtwoꢀpeopleꢀstretching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outdoors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7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Youngꢀmanꢀworkingꢀinꢀofficeꢀwith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63500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colleague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3735809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6050" y="1030909"/>
            <a:ext cx="660945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34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40199" y="2715835"/>
            <a:ext cx="6001110" cy="1321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Didꢀyouꢀlikeꢀtheꢀresourcesꢀonꢀthisꢀ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template?ꢀGetꢀthemꢀforꢀfreeꢀatꢀourꢀ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otherꢀwebsites.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90999" y="4681796"/>
            <a:ext cx="6722579" cy="30287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Manꢀcrossingꢀroadꢀonꢀbusyꢀstree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Close-upꢀyoungꢀnurseꢀwearingꢀmask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Crosswalkꢀinꢀsunnyꢀweather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Coupleꢀhuggingꢀwithꢀlotsꢀofꢀenergy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Blurredꢀpeopleꢀcrossingꢀtheꢀstreet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Close-upꢀfatherꢀhuggingꢀhisꢀbaby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Manꢀworkingꢀatꢀdesk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83999" y="4747704"/>
            <a:ext cx="6673982" cy="30287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Professionalꢀmanꢀwithꢀglasses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4318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mediumꢀshot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Professionalꢀworkingꢀwomanꢀsmiling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Highꢀangleꢀofꢀcuteꢀdog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Womanꢀcarryingꢀorganicꢀvegetables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Manꢀdoingꢀhandstandꢀexerciseꢀon</a:t>
            </a: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ꢀ</a:t>
            </a:r>
          </a:p>
          <a:p>
            <a:pPr marL="43180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90999" y="7668836"/>
            <a:ext cx="6633214" cy="8951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Homelessꢀmanꢀsittingꢀonꢀtheꢀstreets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Womanꢀtouchingꢀtreeꢀwithꢀhand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83999" y="7734744"/>
            <a:ext cx="6257931" cy="468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d966"/>
                </a:solidFill>
                <a:latin typeface="BOUDFM+Inter-Regular"/>
                <a:cs typeface="BOUDFM+Inter-Regular"/>
              </a:rPr>
              <a:t>●</a:t>
            </a:r>
            <a:r>
              <a:rPr dirty="0" sz="2800" spc="138">
                <a:solidFill>
                  <a:srgbClr val="ffd966"/>
                </a:solidFill>
                <a:latin typeface="Times New Roman"/>
                <a:cs typeface="Times New Roman"/>
              </a:rPr>
              <a:t> </a:t>
            </a:r>
            <a:r>
              <a:rPr dirty="0" sz="2800" strike="sngStrike">
                <a:solidFill>
                  <a:srgbClr val="040404"/>
                </a:solidFill>
                <a:latin typeface="BOUDFM+Inter-Regular"/>
                <a:cs typeface="BOUDFM+Inter-Regula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Fullꢀshotꢀwomanꢀwalkingꢀwithꢀdog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23849" y="2090656"/>
            <a:ext cx="11516167" cy="1123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80757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Instructions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for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use</a:t>
            </a:r>
          </a:p>
          <a:p>
            <a:pPr marL="0" marR="0">
              <a:lnSpc>
                <a:spcPts val="2681"/>
              </a:lnSpc>
              <a:spcBef>
                <a:spcPts val="452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In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order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to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use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this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template,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must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credit</a:t>
            </a:r>
            <a:r>
              <a:rPr dirty="0" sz="2400" spc="28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 b="1" u="sng">
                <a:solidFill>
                  <a:srgbClr val="869fb2"/>
                </a:solidFill>
                <a:latin typeface="JRMEMR+Arial-BoldMT"/>
                <a:cs typeface="JRMEMR+Arial-BoldMT"/>
              </a:rPr>
              <a:t>S</a:t>
            </a:r>
            <a:r>
              <a:rPr dirty="0" sz="2400" b="1" u="sng">
                <a:solidFill>
                  <a:srgbClr val="869fb2"/>
                </a:solidFill>
                <a:latin typeface="JRMEMR+Arial-BoldMT"/>
                <a:cs typeface="JRMEMR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dirty="0" sz="2400" b="1">
                <a:solidFill>
                  <a:srgbClr val="869fb2"/>
                </a:solidFill>
                <a:latin typeface="JRMEMR+Arial-BoldMT"/>
                <a:cs typeface="JRMEMR+Arial-Bold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by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keeping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400" spc="18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 b="1" u="sng">
                <a:solidFill>
                  <a:srgbClr val="869fb2"/>
                </a:solidFill>
                <a:latin typeface="JRMEMR+Arial-BoldMT"/>
                <a:cs typeface="JRMEMR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dirty="0" sz="2400" b="1">
                <a:solidFill>
                  <a:srgbClr val="869fb2"/>
                </a:solidFill>
                <a:latin typeface="JRMEMR+Arial-BoldMT"/>
                <a:cs typeface="JRMEMR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slide.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23849" y="3606358"/>
            <a:ext cx="271086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You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are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allowed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to: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23849" y="4093531"/>
            <a:ext cx="2883208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Modify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this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template.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3849" y="4479103"/>
            <a:ext cx="6391074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Use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both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personal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commercial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projects.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23849" y="5220275"/>
            <a:ext cx="3222169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You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are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not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allowed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 </a:t>
            </a:r>
            <a:r>
              <a:rPr dirty="0" sz="2200" b="1">
                <a:solidFill>
                  <a:srgbClr val="869fb2"/>
                </a:solidFill>
                <a:latin typeface="JRMEMR+Arial-BoldMT"/>
                <a:cs typeface="JRMEMR+Arial-BoldMT"/>
              </a:rPr>
              <a:t>to: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23849" y="5707446"/>
            <a:ext cx="11636245" cy="1121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Sublicense,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sell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rent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any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Content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(or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modified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version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Content).</a:t>
            </a:r>
          </a:p>
          <a:p>
            <a:pPr marL="0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Distribute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Content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unless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has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been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expressly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authorized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by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Slidesgo.</a:t>
            </a:r>
          </a:p>
          <a:p>
            <a:pPr marL="0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Include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Content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online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offline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database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file.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23849" y="6864163"/>
            <a:ext cx="10642980" cy="7358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Offer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templates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(or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modified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versions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templates)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for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download.</a:t>
            </a:r>
          </a:p>
          <a:p>
            <a:pPr marL="0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-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Acquire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copyright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of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Content.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80234" y="8484643"/>
            <a:ext cx="12091796" cy="799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For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more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information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about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editing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slides,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please</a:t>
            </a:r>
            <a:r>
              <a:rPr dirty="0" sz="2400" spc="74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read</a:t>
            </a:r>
            <a:r>
              <a:rPr dirty="0" sz="2200" spc="1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our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FAQs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or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visit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Slidesgo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School:</a:t>
            </a:r>
          </a:p>
          <a:p>
            <a:pPr marL="1491779" marR="0">
              <a:lnSpc>
                <a:spcPts val="2681"/>
              </a:lnSpc>
              <a:spcBef>
                <a:spcPts val="630"/>
              </a:spcBef>
              <a:spcAft>
                <a:spcPts val="0"/>
              </a:spcAft>
            </a:pPr>
            <a:r>
              <a:rPr dirty="0" sz="2400" u="sng">
                <a:solidFill>
                  <a:srgbClr val="869fb2"/>
                </a:solidFill>
                <a:latin typeface="FBPFRI+ArialMT"/>
                <a:cs typeface="FBPFRI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dirty="0" sz="2400" spc="128">
                <a:solidFill>
                  <a:srgbClr val="869fb2"/>
                </a:solidFill>
                <a:latin typeface="FBPFRI+ArialMT"/>
                <a:cs typeface="FBPFRI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and</a:t>
            </a:r>
            <a:r>
              <a:rPr dirty="0" sz="2400" spc="117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 u="sng">
                <a:solidFill>
                  <a:srgbClr val="869fb2"/>
                </a:solidFill>
                <a:latin typeface="FBPFRI+ArialMT"/>
                <a:cs typeface="FBPFRI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46838" y="2132556"/>
            <a:ext cx="5535870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Fonts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&amp;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colors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07607" y="3151543"/>
            <a:ext cx="809360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This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presentation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has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been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made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using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following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FBPFRI+ArialMT"/>
                <a:cs typeface="FBPFRI+ArialMT"/>
              </a:rPr>
              <a:t>fonts: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0288" y="4370385"/>
            <a:ext cx="75785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JRMEMR+Arial-BoldMT"/>
                <a:cs typeface="JRMEMR+Arial-BoldMT"/>
              </a:rPr>
              <a:t>Abel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41094" y="4755956"/>
            <a:ext cx="5195292" cy="7358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JRMEMR+Arial-BoldMT"/>
                <a:cs typeface="JRMEMR+Arial-BoldMT"/>
              </a:rPr>
              <a:t>(</a:t>
            </a:r>
            <a:r>
              <a:rPr dirty="0" sz="2200" u="sng">
                <a:solidFill>
                  <a:srgbClr val="ffffff"/>
                </a:solidFill>
                <a:latin typeface="FBPFRI+ArialMT"/>
                <a:cs typeface="FBPFRI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https://fonts.google.com/specimen/Abel</a:t>
            </a:r>
            <a:r>
              <a:rPr dirty="0" sz="1600">
                <a:solidFill>
                  <a:srgbClr val="ffffff"/>
                </a:solidFill>
                <a:latin typeface="FBPFRI+ArialMT"/>
                <a:cs typeface="FBPFRI+ArialMT"/>
              </a:rPr>
              <a:t>)</a:t>
            </a:r>
          </a:p>
          <a:p>
            <a:pPr marL="2439193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JRMEMR+Arial-BoldMT"/>
                <a:cs typeface="JRMEMR+Arial-BoldMT"/>
              </a:rPr>
              <a:t>Inter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394" y="5527101"/>
            <a:ext cx="5222254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JRMEMR+Arial-BoldMT"/>
                <a:cs typeface="JRMEMR+Arial-BoldMT"/>
              </a:rPr>
              <a:t>(</a:t>
            </a:r>
            <a:r>
              <a:rPr dirty="0" sz="2200" u="sng">
                <a:solidFill>
                  <a:srgbClr val="ffffff"/>
                </a:solidFill>
                <a:latin typeface="FBPFRI+ArialMT"/>
                <a:cs typeface="FBPFRI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https://fonts.google.com/specimen/Inter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87668" y="7616594"/>
            <a:ext cx="1141238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FBPFRI+ArialMT"/>
                <a:cs typeface="FBPFRI+ArialMT"/>
              </a:rPr>
              <a:t>#040404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85050" y="7616594"/>
            <a:ext cx="999852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FBPFRI+ArialMT"/>
                <a:cs typeface="FBPFRI+ArialMT"/>
              </a:rPr>
              <a:t>#ffd966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95576" y="2090656"/>
            <a:ext cx="10108893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Use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our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editable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graphic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resources...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7148" y="3020725"/>
            <a:ext cx="13388035" cy="1121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can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easily</a:t>
            </a:r>
            <a:r>
              <a:rPr dirty="0" sz="2200" spc="-187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resize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these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resources</a:t>
            </a:r>
            <a:r>
              <a:rPr dirty="0" sz="2200" spc="27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without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losing</a:t>
            </a:r>
            <a:r>
              <a:rPr dirty="0" sz="2200" spc="18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quality.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To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change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color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,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just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ungroup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resource</a:t>
            </a:r>
          </a:p>
          <a:p>
            <a:pPr marL="125064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click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object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want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change.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Then,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click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paint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bucket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select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color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want.</a:t>
            </a:r>
          </a:p>
          <a:p>
            <a:pPr marL="3847751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Group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resource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again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when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you’re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done.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76181" y="2853684"/>
            <a:ext cx="6225236" cy="42347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5881" marR="0">
              <a:lnSpc>
                <a:spcPts val="19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0">
                <a:solidFill>
                  <a:srgbClr val="ffffff"/>
                </a:solidFill>
                <a:latin typeface="AFUVIE+Abel-Regular,Bold"/>
                <a:cs typeface="AFUVIE+Abel-Regular,Bold"/>
              </a:rPr>
              <a:t>HELLO!</a:t>
            </a:r>
          </a:p>
          <a:p>
            <a:pPr marL="0" marR="0">
              <a:lnSpc>
                <a:spcPts val="4356"/>
              </a:lnSpc>
              <a:spcBef>
                <a:spcPts val="93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Evenꢀthoughꢀweꢀareꢀlivingꢀaꢀ</a:t>
            </a:r>
          </a:p>
          <a:p>
            <a:pPr marL="365235" marR="0">
              <a:lnSpc>
                <a:spcPts val="43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difficultꢀtime,ꢀourꢀfutureꢀisꢀ</a:t>
            </a:r>
          </a:p>
          <a:p>
            <a:pPr marL="3781883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BOUDFM+Inter-Regular"/>
                <a:cs typeface="BOUDFM+Inter-Regular"/>
              </a:rPr>
              <a:t>stillꢀbright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60937" y="2321444"/>
            <a:ext cx="313308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JANUARY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2956" y="2321424"/>
            <a:ext cx="352821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FEBRUARY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64614" y="2321424"/>
            <a:ext cx="262458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MARCH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37531" y="2321440"/>
            <a:ext cx="223018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APRIL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96228" y="2321440"/>
            <a:ext cx="186283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MAY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64724" y="2321440"/>
            <a:ext cx="208855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JUNE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8716" y="2640287"/>
            <a:ext cx="290532" cy="404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PHASE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1</a:t>
            </a:r>
          </a:p>
          <a:p>
            <a:pPr marL="40305" marR="0">
              <a:lnSpc>
                <a:spcPts val="446"/>
              </a:lnSpc>
              <a:spcBef>
                <a:spcPts val="2042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Task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69022" y="3264410"/>
            <a:ext cx="228556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Task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28721" y="3570584"/>
            <a:ext cx="290532" cy="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PHASE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69022" y="3890284"/>
            <a:ext cx="228575" cy="4091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Task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1</a:t>
            </a:r>
          </a:p>
          <a:p>
            <a:pPr marL="19" marR="0">
              <a:lnSpc>
                <a:spcPts val="446"/>
              </a:lnSpc>
              <a:spcBef>
                <a:spcPts val="2077"/>
              </a:spcBef>
              <a:spcAft>
                <a:spcPts val="0"/>
              </a:spcAft>
            </a:pP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Task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00">
                <a:solidFill>
                  <a:srgbClr val="ffffff"/>
                </a:solidFill>
                <a:latin typeface="FBPFRI+ArialMT"/>
                <a:cs typeface="FBPFRI+ArialMT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769733" y="6937909"/>
            <a:ext cx="469962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JANUARY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853577" y="6937906"/>
            <a:ext cx="529232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FEBRUARY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082060" y="6937909"/>
            <a:ext cx="393687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MARCH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235691" y="6937909"/>
            <a:ext cx="334528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APRIL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966423" y="7360964"/>
            <a:ext cx="435799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PHASE</a:t>
            </a: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 </a:t>
            </a: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060099" y="8013411"/>
            <a:ext cx="342835" cy="754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Task</a:t>
            </a: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 </a:t>
            </a: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1</a:t>
            </a:r>
          </a:p>
          <a:p>
            <a:pPr marL="0" marR="0">
              <a:lnSpc>
                <a:spcPts val="670"/>
              </a:lnSpc>
              <a:spcBef>
                <a:spcPts val="4246"/>
              </a:spcBef>
              <a:spcAft>
                <a:spcPts val="0"/>
              </a:spcAft>
            </a:pP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Task</a:t>
            </a: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 </a:t>
            </a:r>
            <a:r>
              <a:rPr dirty="0" sz="600">
                <a:solidFill>
                  <a:srgbClr val="e3e9ed"/>
                </a:solidFill>
                <a:latin typeface="FBPFRI+ArialMT"/>
                <a:cs typeface="FBPFRI+ArialMT"/>
              </a:rPr>
              <a:t>2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57575" y="2090656"/>
            <a:ext cx="8595119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...and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our</a:t>
            </a:r>
            <a:r>
              <a:rPr dirty="0" sz="4800" spc="68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sets</a:t>
            </a:r>
            <a:r>
              <a:rPr dirty="0" sz="4800" spc="2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of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editable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68268" y="2980337"/>
            <a:ext cx="6197990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can</a:t>
            </a:r>
            <a:r>
              <a:rPr dirty="0" sz="2200" spc="-192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resize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these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without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losing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quality.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47138" y="3365909"/>
            <a:ext cx="13613900" cy="7358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58036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can</a:t>
            </a:r>
            <a:r>
              <a:rPr dirty="0" sz="2200" spc="-192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change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stroke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and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fill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 spc="10">
                <a:solidFill>
                  <a:srgbClr val="869fb2"/>
                </a:solidFill>
                <a:latin typeface="FBPFRI+ArialMT"/>
                <a:cs typeface="FBPFRI+ArialMT"/>
              </a:rPr>
              <a:t>color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;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just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select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icon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click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on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the</a:t>
            </a:r>
            <a:r>
              <a:rPr dirty="0" sz="2200" spc="62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paint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869fb2"/>
                </a:solidFill>
                <a:latin typeface="FBPFRI+ArialMT"/>
                <a:cs typeface="FBPFRI+ArialMT"/>
              </a:rPr>
              <a:t>bucket/pen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.</a:t>
            </a:r>
          </a:p>
          <a:p>
            <a:pPr marL="0" marR="0">
              <a:lnSpc>
                <a:spcPts val="2457"/>
              </a:lnSpc>
              <a:spcBef>
                <a:spcPts val="528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Google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Slides,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can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also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use</a:t>
            </a:r>
            <a:r>
              <a:rPr dirty="0" sz="2200" spc="5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 u="sng">
                <a:solidFill>
                  <a:srgbClr val="869fb2"/>
                </a:solidFill>
                <a:latin typeface="FBPFRI+ArialMT"/>
                <a:cs typeface="FBPFRI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</a:t>
            </a:r>
            <a:r>
              <a:rPr dirty="0" sz="2200" spc="60" u="sng">
                <a:solidFill>
                  <a:srgbClr val="869fb2"/>
                </a:solidFill>
                <a:latin typeface="FBPFRI+ArialMT"/>
                <a:cs typeface="FBPFRI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200" u="sng">
                <a:solidFill>
                  <a:srgbClr val="869fb2"/>
                </a:solidFill>
                <a:latin typeface="FBPFRI+ArialMT"/>
                <a:cs typeface="FBPFRI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extension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,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allowing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you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to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customize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and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add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even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more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2200">
                <a:solidFill>
                  <a:srgbClr val="ffffff"/>
                </a:solidFill>
                <a:latin typeface="FBPFRI+ArialMT"/>
                <a:cs typeface="FBPFRI+ArialMT"/>
              </a:rPr>
              <a:t>icons.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72418" y="2119607"/>
            <a:ext cx="4968887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Educational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 spc="12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33587" y="2119607"/>
            <a:ext cx="387766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Medical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29606" y="2111306"/>
            <a:ext cx="4254512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Business</a:t>
            </a:r>
            <a:r>
              <a:rPr dirty="0" sz="4800" spc="23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94308" y="2111306"/>
            <a:ext cx="4621987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Teamwork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7755" y="2111357"/>
            <a:ext cx="5918212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Help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&amp;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Support</a:t>
            </a:r>
            <a:r>
              <a:rPr dirty="0" sz="4800" spc="63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08162" y="2111357"/>
            <a:ext cx="3538118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Avatar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44549" y="2111357"/>
            <a:ext cx="14229477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Creative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Process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 spc="14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  <a:r>
              <a:rPr dirty="0" sz="4800" spc="13994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Performing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Arts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53125" y="2090656"/>
            <a:ext cx="3606393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Nature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12469" y="2090656"/>
            <a:ext cx="648248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SEO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&amp;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Marketing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FBPFRI+ArialMT"/>
                <a:cs typeface="FBPFRI+ArialMT"/>
              </a:rPr>
              <a:t>Icons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6176804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TABLE</a:t>
            </a:r>
            <a:r>
              <a:rPr dirty="0" sz="6000" spc="-124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OF</a:t>
            </a:r>
            <a:r>
              <a:rPr dirty="0" sz="6000" spc="-12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02523" y="1010470"/>
            <a:ext cx="387474" cy="584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AFUVIE+Abel-Regular,Bold"/>
                <a:cs typeface="AFUVIE+Abel-Regular,Bold"/>
              </a:rPr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87649" y="2500533"/>
            <a:ext cx="4357975" cy="1649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3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40404"/>
                </a:solidFill>
                <a:latin typeface="AFUVIE+Abel-Regular,Bold"/>
                <a:cs typeface="AFUVIE+Abel-Regular,Bold"/>
              </a:rPr>
              <a:t>Introduction</a:t>
            </a:r>
          </a:p>
          <a:p>
            <a:pPr marL="0" marR="0">
              <a:lnSpc>
                <a:spcPts val="3388"/>
              </a:lnSpc>
              <a:spcBef>
                <a:spcPts val="202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Hereꢀyouꢀcouldꢀdescribeꢀ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theꢀtopicꢀofꢀtheꢀsection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44513" y="2870840"/>
            <a:ext cx="1095375" cy="58863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602"/>
              </a:lnSpc>
              <a:spcBef>
                <a:spcPts val="0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01</a:t>
            </a:r>
          </a:p>
          <a:p>
            <a:pPr marL="10297" marR="0">
              <a:lnSpc>
                <a:spcPts val="8602"/>
              </a:lnSpc>
              <a:spcBef>
                <a:spcPts val="10171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02</a:t>
            </a:r>
          </a:p>
          <a:p>
            <a:pPr marL="1665" marR="0">
              <a:lnSpc>
                <a:spcPts val="8602"/>
              </a:lnSpc>
              <a:spcBef>
                <a:spcPts val="10019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03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87649" y="4891140"/>
            <a:ext cx="4357975" cy="1649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3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40404"/>
                </a:solidFill>
                <a:latin typeface="AFUVIE+Abel-Regular,Bold"/>
                <a:cs typeface="AFUVIE+Abel-Regular,Bold"/>
              </a:rPr>
              <a:t>Presentation</a:t>
            </a:r>
          </a:p>
          <a:p>
            <a:pPr marL="0" marR="0">
              <a:lnSpc>
                <a:spcPts val="3388"/>
              </a:lnSpc>
              <a:spcBef>
                <a:spcPts val="202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Hereꢀyouꢀcouldꢀdescribeꢀ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theꢀtopicꢀofꢀtheꢀsection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87649" y="7269336"/>
            <a:ext cx="4357975" cy="16462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3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40404"/>
                </a:solidFill>
                <a:latin typeface="AFUVIE+Abel-Regular,Bold"/>
                <a:cs typeface="AFUVIE+Abel-Regular,Bold"/>
              </a:rPr>
              <a:t>Conclusion</a:t>
            </a:r>
          </a:p>
          <a:p>
            <a:pPr marL="0" marR="0">
              <a:lnSpc>
                <a:spcPts val="3388"/>
              </a:lnSpc>
              <a:spcBef>
                <a:spcPts val="178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Hereꢀyouꢀcouldꢀdescribeꢀ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theꢀtopicꢀofꢀtheꢀsection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4512507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THE</a:t>
            </a:r>
            <a:r>
              <a:rPr dirty="0" sz="6000" spc="-12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PANDEMIC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92998" y="1030909"/>
            <a:ext cx="406672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12182" y="2835874"/>
            <a:ext cx="12572422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Let’sꢀrefreshꢀourꢀmemoryꢀwithꢀsomeꢀgeneralꢀdataꢀaboutꢀtheꢀvirus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6087" y="4837640"/>
            <a:ext cx="3832324" cy="1130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602"/>
              </a:lnSpc>
              <a:spcBef>
                <a:spcPts val="0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1,854,197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61212" y="5481636"/>
            <a:ext cx="4142184" cy="14948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470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>
                <a:solidFill>
                  <a:srgbClr val="ffffff"/>
                </a:solidFill>
                <a:latin typeface="AFUVIE+Abel-Regular,Bold"/>
                <a:cs typeface="AFUVIE+Abel-Regular,Bold"/>
              </a:rPr>
              <a:t>427,913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48194" y="6385190"/>
            <a:ext cx="3147417" cy="1130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602"/>
              </a:lnSpc>
              <a:spcBef>
                <a:spcPts val="0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114,293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06150" y="8133833"/>
            <a:ext cx="3427845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Worldwideꢀcases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46950" y="8133833"/>
            <a:ext cx="1510722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Deaths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862948" y="8133833"/>
            <a:ext cx="2221345" cy="529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Recovered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600" y="879216"/>
            <a:ext cx="4892072" cy="948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16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GENERAL</a:t>
            </a:r>
            <a:r>
              <a:rPr dirty="0" sz="6000" spc="-129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6000">
                <a:solidFill>
                  <a:srgbClr val="040404"/>
                </a:solidFill>
                <a:latin typeface="AFUVIE+Abel-Regular,Bold"/>
                <a:cs typeface="AFUVIE+Abel-Regular,Bold"/>
              </a:rPr>
              <a:t>VIEWS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92998" y="1030909"/>
            <a:ext cx="406672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JRMEMR+Arial-BoldMT"/>
                <a:cs typeface="JRMEMR+Arial-BoldMT"/>
              </a:rPr>
              <a:t>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69204" y="3711749"/>
            <a:ext cx="2025550" cy="766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3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40404"/>
                </a:solidFill>
                <a:latin typeface="AFUVIE+Abel-Regular,Bold"/>
                <a:cs typeface="AFUVIE+Abel-Regular,Bold"/>
              </a:rPr>
              <a:t>Positive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81449" y="4068805"/>
            <a:ext cx="1095375" cy="3747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602"/>
              </a:lnSpc>
              <a:spcBef>
                <a:spcPts val="0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01</a:t>
            </a:r>
          </a:p>
          <a:p>
            <a:pPr marL="0" marR="0">
              <a:lnSpc>
                <a:spcPts val="8602"/>
              </a:lnSpc>
              <a:spcBef>
                <a:spcPts val="12002"/>
              </a:spcBef>
              <a:spcAft>
                <a:spcPts val="0"/>
              </a:spcAft>
            </a:pPr>
            <a:r>
              <a:rPr dirty="0" sz="7200">
                <a:solidFill>
                  <a:srgbClr val="040404"/>
                </a:solidFill>
                <a:latin typeface="AFUVIE+Abel-Regular,Bold"/>
                <a:cs typeface="AFUVIE+Abel-Regular,Bold"/>
              </a:rPr>
              <a:t>02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69075" y="4792403"/>
            <a:ext cx="6267811" cy="895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Evolutionꢀofꢀhealthcare,ꢀnewꢀandꢀ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betterꢀhabits,ꢀreductionꢀofꢀinequality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3800" y="5176998"/>
            <a:ext cx="3279053" cy="1748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Theseꢀtwoꢀtrendsꢀ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willꢀtellꢀusꢀwhat’sꢀ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toꢀcomeꢀandꢀwhatꢀ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toꢀexpect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69009" y="6337148"/>
            <a:ext cx="2189559" cy="766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3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40404"/>
                </a:solidFill>
                <a:latin typeface="AFUVIE+Abel-Regular,Bold"/>
                <a:cs typeface="AFUVIE+Abel-Regular,Bold"/>
              </a:rPr>
              <a:t>Negative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268975" y="7417803"/>
            <a:ext cx="6464300" cy="895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Harsherꢀsurveillance,ꢀdivideꢀbetweenꢀ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40404"/>
                </a:solidFill>
                <a:latin typeface="BOUDFM+Inter-Regular"/>
                <a:cs typeface="BOUDFM+Inter-Regular"/>
              </a:rPr>
              <a:t>countries,ꢀeconomicꢀrecession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4512" y="3552683"/>
            <a:ext cx="5735687" cy="18590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0">
                <a:solidFill>
                  <a:srgbClr val="040404"/>
                </a:solidFill>
                <a:latin typeface="AFUVIE+Abel-Regular,Bold"/>
                <a:cs typeface="AFUVIE+Abel-Regular,Bold"/>
              </a:rPr>
              <a:t>CHANGES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2024" y="5381483"/>
            <a:ext cx="6585446" cy="18590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0">
                <a:solidFill>
                  <a:srgbClr val="040404"/>
                </a:solidFill>
                <a:latin typeface="AFUVIE+Abel-Regular,Bold"/>
                <a:cs typeface="AFUVIE+Abel-Regular,Bold"/>
              </a:rPr>
              <a:t>IN</a:t>
            </a:r>
            <a:r>
              <a:rPr dirty="0" sz="12000" spc="-237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12000">
                <a:solidFill>
                  <a:srgbClr val="ffd966"/>
                </a:solidFill>
                <a:latin typeface="AFUVIE+Abel-Regular,Bold"/>
                <a:cs typeface="AFUVIE+Abel-Regular,Bold"/>
              </a:rPr>
              <a:t>SOCIETY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33024" y="5744252"/>
            <a:ext cx="3295650" cy="3679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6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0">
                <a:solidFill>
                  <a:srgbClr val="ffffff"/>
                </a:solidFill>
                <a:latin typeface="AFUVIE+Abel-Regular,Bold"/>
                <a:cs typeface="AFUVIE+Abel-Regular,Bold"/>
              </a:rPr>
              <a:t>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5538" y="7766973"/>
            <a:ext cx="4874197" cy="1017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2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Howꢀsomeꢀglobalꢀtopicsꢀ</a:t>
            </a:r>
          </a:p>
          <a:p>
            <a:pPr marL="1214870" marR="0">
              <a:lnSpc>
                <a:spcPts val="38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40404"/>
                </a:solidFill>
                <a:latin typeface="BOUDFM+Inter-Regular"/>
                <a:cs typeface="BOUDFM+Inter-Regular"/>
              </a:rPr>
              <a:t>willꢀevolveꢀinꢀtimeꢀ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9106" y="2467125"/>
            <a:ext cx="6971639" cy="2726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2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40404"/>
                </a:solidFill>
                <a:latin typeface="BOUDFM+Inter-Regular"/>
                <a:cs typeface="BOUDFM+Inter-Regular"/>
              </a:rPr>
              <a:t>Optimismꢀisꢀtheꢀfaithꢀthatꢀ</a:t>
            </a:r>
          </a:p>
          <a:p>
            <a:pPr marL="857820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40404"/>
                </a:solidFill>
                <a:latin typeface="BOUDFM+Inter-Regular"/>
                <a:cs typeface="BOUDFM+Inter-Regular"/>
              </a:rPr>
              <a:t>leadsꢀtoꢀachievement.ꢀ</a:t>
            </a:r>
          </a:p>
          <a:p>
            <a:pPr marL="1127968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40404"/>
                </a:solidFill>
                <a:latin typeface="BOUDFM+Inter-Regular"/>
                <a:cs typeface="BOUDFM+Inter-Regular"/>
              </a:rPr>
              <a:t>Nothingꢀcanꢀbeꢀdoneꢀ</a:t>
            </a:r>
          </a:p>
          <a:p>
            <a:pPr marL="2031255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40404"/>
                </a:solidFill>
                <a:latin typeface="BOUDFM+Inter-Regular"/>
                <a:cs typeface="BOUDFM+Inter-Regular"/>
              </a:rPr>
              <a:t>withoutꢀhopeꢀandꢀ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7687" y="5149365"/>
            <a:ext cx="3308350" cy="714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2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40404"/>
                </a:solidFill>
                <a:latin typeface="BOUDFM+Inter-Regular"/>
                <a:cs typeface="BOUDFM+Inter-Regular"/>
              </a:rPr>
              <a:t>confidence”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76050" y="6788553"/>
            <a:ext cx="3709111" cy="1861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324" marR="0">
              <a:lnSpc>
                <a:spcPts val="573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AFUVIE+Abel-Regular,Bold"/>
                <a:cs typeface="AFUVIE+Abel-Regular,Bold"/>
              </a:rPr>
              <a:t>—Helen</a:t>
            </a:r>
            <a:r>
              <a:rPr dirty="0" sz="4800" spc="-101">
                <a:solidFill>
                  <a:srgbClr val="ffffff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4800">
                <a:solidFill>
                  <a:srgbClr val="ffffff"/>
                </a:solidFill>
                <a:latin typeface="AFUVIE+Abel-Regular,Bold"/>
                <a:cs typeface="AFUVIE+Abel-Regular,Bold"/>
              </a:rPr>
              <a:t>Keller,</a:t>
            </a:r>
          </a:p>
          <a:p>
            <a:pPr marL="0" marR="0">
              <a:lnSpc>
                <a:spcPts val="430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American</a:t>
            </a:r>
            <a:r>
              <a:rPr dirty="0" sz="3600" spc="-75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author</a:t>
            </a:r>
            <a:r>
              <a:rPr dirty="0" sz="3600" spc="-7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and</a:t>
            </a:r>
          </a:p>
          <a:p>
            <a:pPr marL="733425" marR="0">
              <a:lnSpc>
                <a:spcPts val="4301"/>
              </a:lnSpc>
              <a:spcBef>
                <a:spcPts val="68"/>
              </a:spcBef>
              <a:spcAft>
                <a:spcPts val="0"/>
              </a:spcAft>
            </a:pP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political</a:t>
            </a:r>
            <a:r>
              <a:rPr dirty="0" sz="3600" spc="-76">
                <a:solidFill>
                  <a:srgbClr val="040404"/>
                </a:solidFill>
                <a:latin typeface="AFUVIE+Abel-Regular,Bold"/>
                <a:cs typeface="AFUVIE+Abel-Regular,Bold"/>
              </a:rPr>
              <a:t> </a:t>
            </a:r>
            <a:r>
              <a:rPr dirty="0" sz="3600">
                <a:solidFill>
                  <a:srgbClr val="040404"/>
                </a:solidFill>
                <a:latin typeface="AFUVIE+Abel-Regular,Bold"/>
                <a:cs typeface="AFUVIE+Abel-Regular,Bold"/>
              </a:rPr>
              <a:t>activist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2023-07-12T05:45:59-05:00</dcterms:modified>
</cp:coreProperties>
</file>